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309" r:id="rId2"/>
  </p:sldMasterIdLst>
  <p:notesMasterIdLst>
    <p:notesMasterId r:id="rId22"/>
  </p:notesMasterIdLst>
  <p:sldIdLst>
    <p:sldId id="643" r:id="rId3"/>
    <p:sldId id="765" r:id="rId4"/>
    <p:sldId id="812" r:id="rId5"/>
    <p:sldId id="775" r:id="rId6"/>
    <p:sldId id="813" r:id="rId7"/>
    <p:sldId id="816" r:id="rId8"/>
    <p:sldId id="814" r:id="rId9"/>
    <p:sldId id="817" r:id="rId10"/>
    <p:sldId id="832" r:id="rId11"/>
    <p:sldId id="834" r:id="rId12"/>
    <p:sldId id="833" r:id="rId13"/>
    <p:sldId id="827" r:id="rId14"/>
    <p:sldId id="828" r:id="rId15"/>
    <p:sldId id="829" r:id="rId16"/>
    <p:sldId id="746" r:id="rId17"/>
    <p:sldId id="739" r:id="rId18"/>
    <p:sldId id="740" r:id="rId19"/>
    <p:sldId id="805" r:id="rId20"/>
    <p:sldId id="72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12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264F74"/>
    <a:srgbClr val="D00000"/>
    <a:srgbClr val="1E427C"/>
    <a:srgbClr val="3C7AB2"/>
    <a:srgbClr val="3C7CB6"/>
    <a:srgbClr val="FFD653"/>
    <a:srgbClr val="9BB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65" autoAdjust="0"/>
    <p:restoredTop sz="84414" autoAdjust="0"/>
  </p:normalViewPr>
  <p:slideViewPr>
    <p:cSldViewPr>
      <p:cViewPr>
        <p:scale>
          <a:sx n="94" d="100"/>
          <a:sy n="94" d="100"/>
        </p:scale>
        <p:origin x="-648" y="30"/>
      </p:cViewPr>
      <p:guideLst>
        <p:guide orient="horz" pos="1152"/>
        <p:guide pos="1296"/>
        <p:guide pos="44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9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7036678E-2D73-9F4A-A349-1B0EF9D06B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058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8CA4122D-8008-CC4C-9747-13CFC17F08B7}" type="slidenum">
              <a:rPr lang="ru-RU" b="0"/>
              <a:pPr eaLnBrk="1" hangingPunct="1"/>
              <a:t>1</a:t>
            </a:fld>
            <a:endParaRPr lang="ru-RU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BFFA4101-6352-E34D-AC61-62C667B9F3B2}" type="slidenum">
              <a:rPr lang="ru-RU" b="0"/>
              <a:pPr eaLnBrk="1" hangingPunct="1"/>
              <a:t>16</a:t>
            </a:fld>
            <a:endParaRPr lang="ru-RU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5D0D32B5-5BFD-0F45-871E-A5230885E0D2}" type="slidenum">
              <a:rPr lang="ru-RU" b="0"/>
              <a:pPr eaLnBrk="1" hangingPunct="1"/>
              <a:t>17</a:t>
            </a:fld>
            <a:endParaRPr lang="ru-RU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BFFA4101-6352-E34D-AC61-62C667B9F3B2}" type="slidenum">
              <a:rPr lang="ru-RU" b="0"/>
              <a:pPr eaLnBrk="1" hangingPunct="1"/>
              <a:t>18</a:t>
            </a:fld>
            <a:endParaRPr lang="ru-RU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EE3FFFFE-4542-B148-A243-9A6F8D92E18D}" type="slidenum">
              <a:rPr lang="ru-RU" b="0">
                <a:solidFill>
                  <a:srgbClr val="000000"/>
                </a:solidFill>
              </a:rPr>
              <a:pPr eaLnBrk="1" hangingPunct="1"/>
              <a:t>19</a:t>
            </a:fld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BFFA4101-6352-E34D-AC61-62C667B9F3B2}" type="slidenum">
              <a:rPr lang="ru-RU" b="0"/>
              <a:pPr eaLnBrk="1" hangingPunct="1"/>
              <a:t>2</a:t>
            </a:fld>
            <a:endParaRPr lang="ru-RU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BFFA4101-6352-E34D-AC61-62C667B9F3B2}" type="slidenum">
              <a:rPr lang="ru-RU" b="0"/>
              <a:pPr eaLnBrk="1" hangingPunct="1"/>
              <a:t>3</a:t>
            </a:fld>
            <a:endParaRPr lang="ru-RU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BFFA4101-6352-E34D-AC61-62C667B9F3B2}" type="slidenum">
              <a:rPr lang="ru-RU" b="0"/>
              <a:pPr eaLnBrk="1" hangingPunct="1"/>
              <a:t>6</a:t>
            </a:fld>
            <a:endParaRPr lang="ru-RU" b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D0D90-6155-4204-8DC0-79721D667CA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57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fld id="{DE38F716-ED5E-F24C-9F11-68AE7FA5EB92}" type="slidenum">
              <a:rPr lang="ru-RU" b="0"/>
              <a:pPr eaLnBrk="1" hangingPunct="1"/>
              <a:t>15</a:t>
            </a:fld>
            <a:endParaRPr lang="ru-RU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70225-B92C-034B-8B68-239865E18E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2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B90A8-C4B5-2B4C-AC3F-E8A15F50E2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5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5A4D3-DA6F-E049-980A-BDF98A008C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3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0984A032-96EB-2A4D-948E-1394AF8038B9}" type="datetimeFigureOut">
              <a:rPr lang="ru-RU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99877DF9-E8E9-9347-A470-15E44BCC60C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5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4421DC49-4BD0-E74F-9E87-6DECD9ABBEE7}" type="datetimeFigureOut">
              <a:rPr lang="ru-RU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266AD8AC-DF9B-DD46-BB58-D43980B43A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182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1D1507C5-0A82-B246-A7EC-3CAADDD3DD59}" type="datetimeFigureOut">
              <a:rPr lang="ru-RU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3605994E-6A1F-0346-861B-65972C34403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891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854631CC-9824-8445-AB9B-26A321B240F5}" type="datetimeFigureOut">
              <a:rPr lang="ru-RU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5BFC8820-B723-3F43-A74F-2F4AAD1D032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907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2E3CE51A-F7C2-F746-A486-58F2DC05D967}" type="datetimeFigureOut">
              <a:rPr lang="ru-RU"/>
              <a:pPr/>
              <a:t>05.12.2012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B5D9E5C3-2FBE-1B42-8B8B-03B9FD05F0E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554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CAAEBFF4-7DFF-B440-B644-26836543053E}" type="datetimeFigureOut">
              <a:rPr lang="ru-RU"/>
              <a:pPr/>
              <a:t>05.12.2012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1EEF4917-3AF2-3845-AD27-B569C5F30C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2373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0BAB990D-2DC6-F141-BA22-7E2C16E0606E}" type="datetimeFigureOut">
              <a:rPr lang="ru-RU"/>
              <a:pPr/>
              <a:t>05.12.2012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9BD06888-830B-C442-BE8C-79D4037405C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66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D52F0C41-277D-0541-9DA0-ED7868280913}" type="datetimeFigureOut">
              <a:rPr lang="ru-RU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286860AE-97CE-D244-87B6-6F18E16C5C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5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D8698-8A68-F84E-B24B-27B5E3CFC1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8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547EE5CB-A5B8-1C48-9617-0D1FBC81D8E5}" type="datetimeFigureOut">
              <a:rPr lang="ru-RU"/>
              <a:pPr/>
              <a:t>05.12.2012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F18F2072-FDC8-7F48-9653-C93E53FCD1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356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987FCCC9-B342-9544-9EB9-E9AA25CCAE22}" type="datetimeFigureOut">
              <a:rPr lang="ru-RU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40DCF198-82E5-CE48-A427-E43A079E5F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421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9940022C-3EC3-EA46-92A6-BC0838114643}" type="datetimeFigureOut">
              <a:rPr lang="ru-RU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A1B0528B-6F14-F645-BC20-99FE5F42E2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024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 rtlCol="0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fld id="{B54338B0-E3A3-8847-A9C7-F4F73829F9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54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77A5A1-1D87-6349-AC1C-11355901C0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3AFA3-D914-DC4A-8189-D2C24FB10F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43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1A59D-5FA8-874D-AB0A-04FB279DD2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7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96270-F0FB-C54C-8FC8-07BBE0E95C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5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171B09-3A9F-E543-AD82-3636A44BC0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2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831F91-5B28-854D-A838-ED737CEE1C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1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F6EE97-2D89-9242-8CCE-65E771A4D2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5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9A36C2DB-77AD-DC47-9B2B-021F8B76BB8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7" r:id="rId1"/>
    <p:sldLayoutId id="2147484838" r:id="rId2"/>
    <p:sldLayoutId id="2147484839" r:id="rId3"/>
    <p:sldLayoutId id="2147484840" r:id="rId4"/>
    <p:sldLayoutId id="2147484841" r:id="rId5"/>
    <p:sldLayoutId id="2147484842" r:id="rId6"/>
    <p:sldLayoutId id="2147484843" r:id="rId7"/>
    <p:sldLayoutId id="2147484844" r:id="rId8"/>
    <p:sldLayoutId id="2147484845" r:id="rId9"/>
    <p:sldLayoutId id="2147484846" r:id="rId10"/>
    <p:sldLayoutId id="2147484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DFB0D21F-C31A-5641-AFCB-6E2778A862F9}" type="datetimeFigureOut">
              <a:rPr lang="ru-RU"/>
              <a:pPr/>
              <a:t>05.12.2012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EED3EAE-C85E-6E47-A239-73C2F4169B5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0" r:id="rId1"/>
    <p:sldLayoutId id="2147484871" r:id="rId2"/>
    <p:sldLayoutId id="2147484872" r:id="rId3"/>
    <p:sldLayoutId id="2147484873" r:id="rId4"/>
    <p:sldLayoutId id="2147484874" r:id="rId5"/>
    <p:sldLayoutId id="2147484875" r:id="rId6"/>
    <p:sldLayoutId id="2147484876" r:id="rId7"/>
    <p:sldLayoutId id="2147484877" r:id="rId8"/>
    <p:sldLayoutId id="2147484878" r:id="rId9"/>
    <p:sldLayoutId id="2147484879" r:id="rId10"/>
    <p:sldLayoutId id="2147484880" r:id="rId11"/>
    <p:sldLayoutId id="21474848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5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1113" y="2217738"/>
            <a:ext cx="9155113" cy="2159000"/>
          </a:xfrm>
          <a:prstGeom prst="rect">
            <a:avLst/>
          </a:prstGeom>
          <a:solidFill>
            <a:srgbClr val="3260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1" name="Заголовок 1"/>
          <p:cNvSpPr>
            <a:spLocks noGrp="1"/>
          </p:cNvSpPr>
          <p:nvPr>
            <p:ph type="ctrTitle"/>
          </p:nvPr>
        </p:nvSpPr>
        <p:spPr>
          <a:xfrm>
            <a:off x="0" y="2217738"/>
            <a:ext cx="8883650" cy="2159000"/>
          </a:xfrm>
        </p:spPr>
        <p:txBody>
          <a:bodyPr/>
          <a:lstStyle/>
          <a:p>
            <a:pPr algn="r"/>
            <a:r>
              <a:rPr lang="ru-RU" sz="3600" dirty="0">
                <a:solidFill>
                  <a:schemeClr val="bg1"/>
                </a:solidFill>
                <a:latin typeface="Calibri" charset="0"/>
                <a:cs typeface="Calibri" charset="0"/>
              </a:rPr>
              <a:t>Тиражные решения и готовые интернет-магазины</a:t>
            </a:r>
            <a:r>
              <a:rPr lang="en-US" sz="3600" dirty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Calibri" charset="0"/>
                <a:cs typeface="Calibri" charset="0"/>
              </a:rPr>
              <a:t>на платформе «1С-Битрикс»</a:t>
            </a:r>
          </a:p>
        </p:txBody>
      </p:sp>
      <p:sp>
        <p:nvSpPr>
          <p:cNvPr id="17413" name="Rectangle 2"/>
          <p:cNvSpPr txBox="1">
            <a:spLocks noChangeArrowheads="1"/>
          </p:cNvSpPr>
          <p:nvPr/>
        </p:nvSpPr>
        <p:spPr bwMode="auto">
          <a:xfrm>
            <a:off x="1905000" y="4724400"/>
            <a:ext cx="70008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 eaLnBrk="1" hangingPunct="1"/>
            <a:r>
              <a:rPr lang="ru-RU" sz="2800" dirty="0" err="1" smtClean="0">
                <a:latin typeface="Calibri" charset="0"/>
                <a:cs typeface="Calibri" charset="0"/>
              </a:rPr>
              <a:t>Яговдик</a:t>
            </a:r>
            <a:r>
              <a:rPr lang="ru-RU" sz="2800" dirty="0" smtClean="0">
                <a:latin typeface="Calibri" charset="0"/>
                <a:cs typeface="Calibri" charset="0"/>
              </a:rPr>
              <a:t> Денис</a:t>
            </a:r>
            <a:endParaRPr lang="ru-RU" sz="2800" dirty="0">
              <a:latin typeface="Calibri" charset="0"/>
              <a:cs typeface="Calibri" charset="0"/>
            </a:endParaRPr>
          </a:p>
          <a:p>
            <a:pPr algn="r" eaLnBrk="1" hangingPunct="1"/>
            <a:r>
              <a:rPr lang="ru-RU" sz="2400" b="0" dirty="0" smtClean="0">
                <a:latin typeface="Calibri" charset="0"/>
                <a:cs typeface="Calibri" charset="0"/>
              </a:rPr>
              <a:t>Менеджер</a:t>
            </a:r>
            <a:endParaRPr lang="ru-RU" sz="2400" b="0" dirty="0">
              <a:latin typeface="Calibri" charset="0"/>
              <a:cs typeface="Calibri" charset="0"/>
            </a:endParaRPr>
          </a:p>
          <a:p>
            <a:pPr algn="r" eaLnBrk="1" hangingPunct="1"/>
            <a:r>
              <a:rPr lang="ru-RU" sz="2400" b="0" dirty="0">
                <a:latin typeface="Calibri" charset="0"/>
                <a:cs typeface="Calibri" charset="0"/>
              </a:rPr>
              <a:t>компании </a:t>
            </a:r>
            <a:r>
              <a:rPr lang="ru-RU" sz="2400" b="0" dirty="0" smtClean="0">
                <a:latin typeface="Calibri" charset="0"/>
                <a:cs typeface="Calibri" charset="0"/>
              </a:rPr>
              <a:t>«</a:t>
            </a:r>
            <a:r>
              <a:rPr lang="en-US" sz="2400" b="0" dirty="0" err="1" smtClean="0">
                <a:latin typeface="Calibri" charset="0"/>
                <a:cs typeface="Calibri" charset="0"/>
              </a:rPr>
              <a:t>Simai</a:t>
            </a:r>
            <a:r>
              <a:rPr lang="ru-RU" sz="2400" b="0" dirty="0" smtClean="0">
                <a:latin typeface="Calibri" charset="0"/>
                <a:cs typeface="Calibri" charset="0"/>
              </a:rPr>
              <a:t>»</a:t>
            </a:r>
            <a:endParaRPr lang="en-US" sz="2000" b="0" dirty="0">
              <a:latin typeface="Calibri" charset="0"/>
              <a:cs typeface="Calibri" charset="0"/>
            </a:endParaRPr>
          </a:p>
        </p:txBody>
      </p:sp>
      <p:pic>
        <p:nvPicPr>
          <p:cNvPr id="17414" name="Picture 4" descr="C:\Users\Natalia\Documents\Для презентаций\stickers-bullet\strelk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75" y="228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6096000" cy="1143000"/>
          </a:xfrm>
        </p:spPr>
        <p:txBody>
          <a:bodyPr/>
          <a:lstStyle/>
          <a:p>
            <a:pPr algn="l"/>
            <a:r>
              <a:rPr lang="ru-RU" sz="2800" b="1" dirty="0">
                <a:latin typeface="Calibri" charset="0"/>
                <a:cs typeface="Calibri" charset="0"/>
              </a:rPr>
              <a:t>И</a:t>
            </a:r>
            <a:r>
              <a:rPr lang="ru-RU" sz="2800" b="1" dirty="0" smtClean="0">
                <a:latin typeface="Calibri" charset="0"/>
                <a:cs typeface="Calibri" charset="0"/>
              </a:rPr>
              <a:t>нтернет</a:t>
            </a:r>
            <a:r>
              <a:rPr lang="ru-RU" sz="2800" b="1" dirty="0">
                <a:latin typeface="Calibri" charset="0"/>
                <a:cs typeface="Calibri" charset="0"/>
              </a:rPr>
              <a:t>-</a:t>
            </a:r>
            <a:r>
              <a:rPr lang="ru-RU" sz="2800" b="1" dirty="0" smtClean="0">
                <a:latin typeface="Calibri" charset="0"/>
                <a:cs typeface="Calibri" charset="0"/>
              </a:rPr>
              <a:t>магазин</a:t>
            </a:r>
            <a:r>
              <a:rPr lang="en-US" sz="2800" b="1" dirty="0" smtClean="0">
                <a:latin typeface="Calibri" charset="0"/>
                <a:cs typeface="Calibri" charset="0"/>
              </a:rPr>
              <a:t> </a:t>
            </a:r>
            <a:r>
              <a:rPr lang="ru-RU" sz="2800" b="1" dirty="0">
                <a:latin typeface="Calibri" charset="0"/>
                <a:cs typeface="Calibri" charset="0"/>
              </a:rPr>
              <a:t>подарков и сувениров</a:t>
            </a:r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319213"/>
            <a:ext cx="8913812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Содержимое 10"/>
          <p:cNvPicPr>
            <a:picLocks noGrp="1" noChangeAspect="1"/>
          </p:cNvPicPr>
          <p:nvPr>
            <p:ph idx="1"/>
          </p:nvPr>
        </p:nvPicPr>
        <p:blipFill>
          <a:blip r:embed="rId4"/>
          <a:srcRect l="3700" r="3700"/>
          <a:stretch>
            <a:fillRect/>
          </a:stretch>
        </p:blipFill>
        <p:spPr>
          <a:xfrm>
            <a:off x="4724400" y="1524000"/>
            <a:ext cx="4191000" cy="4525963"/>
          </a:xfrm>
        </p:spPr>
      </p:pic>
      <p:sp>
        <p:nvSpPr>
          <p:cNvPr id="12" name="Прямоугольник 11"/>
          <p:cNvSpPr/>
          <p:nvPr/>
        </p:nvSpPr>
        <p:spPr>
          <a:xfrm>
            <a:off x="152400" y="1600200"/>
            <a:ext cx="43434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1800" b="0" dirty="0">
                <a:latin typeface="Calibri"/>
                <a:cs typeface="Calibri"/>
              </a:rPr>
              <a:t>Шаблон с удобной навигацией, с 3-мя цветовыми схемами: розово-синяя, зелено-бордовая,  оранжево-сиреневая.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1800" b="0" dirty="0" smtClean="0">
                <a:latin typeface="Calibri"/>
                <a:cs typeface="Calibri"/>
              </a:rPr>
              <a:t>Рубрикация </a:t>
            </a:r>
            <a:r>
              <a:rPr lang="ru-RU" sz="1800" b="0" dirty="0">
                <a:latin typeface="Calibri"/>
                <a:cs typeface="Calibri"/>
              </a:rPr>
              <a:t>по категориям: пол, возраст, повод для подарка с красочными </a:t>
            </a:r>
            <a:r>
              <a:rPr lang="ru-RU" sz="1800" b="0" dirty="0" err="1">
                <a:latin typeface="Calibri"/>
                <a:cs typeface="Calibri"/>
              </a:rPr>
              <a:t>стикерами</a:t>
            </a:r>
            <a:r>
              <a:rPr lang="ru-RU" sz="1800" b="0" dirty="0">
                <a:latin typeface="Calibri"/>
                <a:cs typeface="Calibri"/>
              </a:rPr>
              <a:t>-наклейками (Новый год, 8 марта, 9 мая, 1 сентября и другие.)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1800" b="0" dirty="0">
                <a:latin typeface="Calibri"/>
                <a:cs typeface="Calibri"/>
              </a:rPr>
              <a:t>Фильтр по цене ползунками.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1800" b="0" dirty="0">
                <a:latin typeface="Calibri"/>
                <a:cs typeface="Calibri"/>
              </a:rPr>
              <a:t>Форма поиска с AJAX-</a:t>
            </a:r>
            <a:r>
              <a:rPr lang="ru-RU" sz="1800" b="0" dirty="0" err="1">
                <a:latin typeface="Calibri"/>
                <a:cs typeface="Calibri"/>
              </a:rPr>
              <a:t>подгрузкой</a:t>
            </a:r>
            <a:r>
              <a:rPr lang="ru-RU" sz="1800" b="0" dirty="0">
                <a:latin typeface="Calibri"/>
                <a:cs typeface="Calibri"/>
              </a:rPr>
              <a:t> результатов с картинкой и ценой.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ru-RU" sz="1800" b="0" dirty="0">
                <a:latin typeface="Calibri"/>
                <a:cs typeface="Calibri"/>
              </a:rPr>
              <a:t>Покупка товара с дополнительными опциями (упаковка, открытка, дополнительная гарантия и др.)</a:t>
            </a:r>
          </a:p>
        </p:txBody>
      </p:sp>
      <p:pic>
        <p:nvPicPr>
          <p:cNvPr id="10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79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228600" y="-22225"/>
            <a:ext cx="6019800" cy="1143000"/>
          </a:xfrm>
        </p:spPr>
        <p:txBody>
          <a:bodyPr/>
          <a:lstStyle/>
          <a:p>
            <a:pPr algn="l"/>
            <a:r>
              <a:rPr lang="ru-RU" sz="2800" b="1" dirty="0">
                <a:latin typeface="Calibri" charset="0"/>
                <a:cs typeface="Calibri" charset="0"/>
              </a:rPr>
              <a:t>И</a:t>
            </a:r>
            <a:r>
              <a:rPr lang="ru-RU" sz="2800" b="1" dirty="0" smtClean="0">
                <a:latin typeface="Calibri" charset="0"/>
                <a:cs typeface="Calibri" charset="0"/>
              </a:rPr>
              <a:t>нтернет</a:t>
            </a:r>
            <a:r>
              <a:rPr lang="ru-RU" sz="2800" b="1" dirty="0">
                <a:latin typeface="Calibri" charset="0"/>
                <a:cs typeface="Calibri" charset="0"/>
              </a:rPr>
              <a:t>-магазин строительных материалов</a:t>
            </a:r>
          </a:p>
        </p:txBody>
      </p:sp>
      <p:sp>
        <p:nvSpPr>
          <p:cNvPr id="29700" name="Объект 2"/>
          <p:cNvSpPr>
            <a:spLocks noGrp="1"/>
          </p:cNvSpPr>
          <p:nvPr>
            <p:ph idx="1"/>
          </p:nvPr>
        </p:nvSpPr>
        <p:spPr>
          <a:xfrm>
            <a:off x="228600" y="1570037"/>
            <a:ext cx="4800600" cy="3840163"/>
          </a:xfrm>
        </p:spPr>
        <p:txBody>
          <a:bodyPr/>
          <a:lstStyle/>
          <a:p>
            <a:pPr>
              <a:spcBef>
                <a:spcPts val="600"/>
              </a:spcBef>
              <a:buSzPct val="80000"/>
            </a:pPr>
            <a:r>
              <a:rPr lang="ru-RU" sz="1800" dirty="0">
                <a:latin typeface="Calibri"/>
                <a:cs typeface="Calibri"/>
              </a:rPr>
              <a:t>Яркий дизайн и удобная навигация.</a:t>
            </a:r>
          </a:p>
          <a:p>
            <a:pPr>
              <a:spcBef>
                <a:spcPts val="600"/>
              </a:spcBef>
              <a:buSzPct val="80000"/>
            </a:pPr>
            <a:r>
              <a:rPr lang="ru-RU" sz="1800" dirty="0">
                <a:latin typeface="Calibri"/>
                <a:cs typeface="Calibri"/>
              </a:rPr>
              <a:t>Удобный и легко настраиваемый фильтр по параметрам товаров (бренд, фасовка, цвета и т.д.).</a:t>
            </a:r>
          </a:p>
          <a:p>
            <a:pPr>
              <a:spcBef>
                <a:spcPts val="600"/>
              </a:spcBef>
              <a:buSzPct val="80000"/>
            </a:pPr>
            <a:r>
              <a:rPr lang="ru-RU" sz="1800" dirty="0">
                <a:latin typeface="Calibri"/>
                <a:cs typeface="Calibri"/>
              </a:rPr>
              <a:t>Возможность полной интеграции номенклатуры с 1С (включая характеристики).</a:t>
            </a:r>
          </a:p>
          <a:p>
            <a:pPr>
              <a:spcBef>
                <a:spcPts val="600"/>
              </a:spcBef>
              <a:buSzPct val="80000"/>
            </a:pPr>
            <a:r>
              <a:rPr lang="ru-RU" sz="1800" dirty="0">
                <a:latin typeface="Calibri"/>
                <a:cs typeface="Calibri"/>
              </a:rPr>
              <a:t>Маркетинговые фишки: старая и новая цена. Экономия при покупке.</a:t>
            </a:r>
          </a:p>
          <a:p>
            <a:pPr>
              <a:spcBef>
                <a:spcPts val="600"/>
              </a:spcBef>
              <a:buSzPct val="80000"/>
            </a:pPr>
            <a:r>
              <a:rPr lang="ru-RU" sz="1800" dirty="0">
                <a:latin typeface="Calibri"/>
                <a:cs typeface="Calibri"/>
              </a:rPr>
              <a:t>Эффектный слайдер баннеров на главной странице.</a:t>
            </a:r>
          </a:p>
          <a:p>
            <a:pPr>
              <a:spcBef>
                <a:spcPts val="600"/>
              </a:spcBef>
              <a:buSzPct val="80000"/>
            </a:pPr>
            <a:r>
              <a:rPr lang="ru-RU" sz="1800" dirty="0">
                <a:latin typeface="Calibri"/>
                <a:cs typeface="Calibri"/>
              </a:rPr>
              <a:t>Онлайн заказ, различные способы оплаты  и доставки.</a:t>
            </a:r>
          </a:p>
          <a:p>
            <a:pPr>
              <a:spcBef>
                <a:spcPts val="600"/>
              </a:spcBef>
              <a:buSzPct val="80000"/>
            </a:pPr>
            <a:r>
              <a:rPr lang="ru-RU" sz="1800" dirty="0">
                <a:latin typeface="Calibri"/>
                <a:cs typeface="Calibri"/>
              </a:rPr>
              <a:t>Новости, полезные статьи, акции.</a:t>
            </a:r>
          </a:p>
          <a:p>
            <a:pPr>
              <a:spcBef>
                <a:spcPts val="600"/>
              </a:spcBef>
              <a:buSzPct val="80000"/>
            </a:pPr>
            <a:r>
              <a:rPr lang="ru-RU" sz="1800" dirty="0">
                <a:latin typeface="Calibri"/>
                <a:cs typeface="Calibri"/>
              </a:rPr>
              <a:t>Демонстрационный контент </a:t>
            </a:r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319213"/>
            <a:ext cx="8913812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4"/>
          <a:srcRect l="26409" r="25070" b="25142"/>
          <a:stretch/>
        </p:blipFill>
        <p:spPr>
          <a:xfrm>
            <a:off x="5029200" y="1524000"/>
            <a:ext cx="3841355" cy="4648200"/>
          </a:xfrm>
          <a:prstGeom prst="rect">
            <a:avLst/>
          </a:prstGeom>
        </p:spPr>
      </p:pic>
      <p:pic>
        <p:nvPicPr>
          <p:cNvPr id="10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Снимок экрана 2012-11-08 в 17.30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6858000" cy="5364649"/>
          </a:xfrm>
          <a:prstGeom prst="rect">
            <a:avLst/>
          </a:prstGeom>
        </p:spPr>
      </p:pic>
      <p:pic>
        <p:nvPicPr>
          <p:cNvPr id="2050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206350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1000" y="152400"/>
            <a:ext cx="5822680" cy="866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Веб-приложения в </a:t>
            </a:r>
            <a:r>
              <a:rPr lang="ru-RU" sz="2800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Маркетплейсе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7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01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нимок экрана 2012-11-08 в 17.32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5143"/>
            <a:ext cx="7315200" cy="5610001"/>
          </a:xfrm>
          <a:prstGeom prst="rect">
            <a:avLst/>
          </a:prstGeom>
        </p:spPr>
      </p:pic>
      <p:pic>
        <p:nvPicPr>
          <p:cNvPr id="2050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206350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81000" y="152400"/>
            <a:ext cx="5822680" cy="866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Веб-приложения в </a:t>
            </a:r>
            <a:r>
              <a:rPr lang="ru-RU" sz="2800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Маркетплейсе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7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00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206350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Изображение 1" descr="Снимок экрана 2012-11-08 в 17.33.3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400"/>
            <a:ext cx="8241901" cy="5105400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81000" y="152400"/>
            <a:ext cx="5822680" cy="866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Веб-приложения в </a:t>
            </a:r>
            <a:r>
              <a:rPr lang="ru-RU" sz="2800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Маркетплейсе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7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28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23825"/>
            <a:ext cx="6767513" cy="800100"/>
          </a:xfrm>
        </p:spPr>
        <p:txBody>
          <a:bodyPr/>
          <a:lstStyle/>
          <a:p>
            <a:pPr algn="l" eaLnBrk="1" hangingPunct="1"/>
            <a:r>
              <a:rPr lang="ru-RU" sz="3200" b="1" dirty="0">
                <a:latin typeface="Calibri" charset="0"/>
                <a:ea typeface="Verdana" charset="0"/>
                <a:cs typeface="Calibri" charset="0"/>
              </a:rPr>
              <a:t>Сайт </a:t>
            </a:r>
            <a:r>
              <a:rPr lang="ru-RU" sz="3200" b="1" dirty="0" smtClean="0">
                <a:latin typeface="Calibri" charset="0"/>
                <a:ea typeface="Verdana" charset="0"/>
                <a:cs typeface="Calibri" charset="0"/>
              </a:rPr>
              <a:t>конференции</a:t>
            </a:r>
            <a:endParaRPr lang="en-US" sz="3200" b="1" dirty="0">
              <a:latin typeface="Calibri" charset="0"/>
              <a:ea typeface="Verdana" charset="0"/>
              <a:cs typeface="Calibri" charset="0"/>
            </a:endParaRP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296863" y="1482725"/>
            <a:ext cx="4503737" cy="480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SzPct val="120000"/>
              <a:buFont typeface="Arial"/>
              <a:buChar char="•"/>
            </a:pPr>
            <a:r>
              <a:rPr lang="ru-RU" sz="1600" b="0" dirty="0">
                <a:latin typeface="Calibri"/>
                <a:cs typeface="Calibri"/>
              </a:rPr>
              <a:t>Информационная поддержка мероприятия в Интернете</a:t>
            </a:r>
          </a:p>
          <a:p>
            <a:pPr marL="285750" indent="-285750">
              <a:spcBef>
                <a:spcPts val="600"/>
              </a:spcBef>
              <a:buSzPct val="120000"/>
              <a:buFont typeface="Arial"/>
              <a:buChar char="•"/>
            </a:pPr>
            <a:r>
              <a:rPr lang="ru-RU" sz="1600" b="0" dirty="0">
                <a:latin typeface="Calibri"/>
                <a:cs typeface="Calibri"/>
              </a:rPr>
              <a:t>Регистрация докладчиков и участников конференции, в том числе с возможностью прислать доклад</a:t>
            </a:r>
          </a:p>
          <a:p>
            <a:pPr marL="285750" indent="-285750">
              <a:spcBef>
                <a:spcPts val="600"/>
              </a:spcBef>
              <a:buSzPct val="120000"/>
              <a:buFont typeface="Arial"/>
              <a:buChar char="•"/>
            </a:pPr>
            <a:r>
              <a:rPr lang="ru-RU" sz="1600" b="0" dirty="0">
                <a:latin typeface="Calibri"/>
                <a:cs typeface="Calibri"/>
              </a:rPr>
              <a:t>Размещение программы мероприятия</a:t>
            </a:r>
          </a:p>
          <a:p>
            <a:pPr marL="285750" indent="-285750">
              <a:spcBef>
                <a:spcPts val="600"/>
              </a:spcBef>
              <a:buSzPct val="120000"/>
              <a:buFont typeface="Arial"/>
              <a:buChar char="•"/>
            </a:pPr>
            <a:r>
              <a:rPr lang="ru-RU" sz="1600" b="0" dirty="0">
                <a:latin typeface="Calibri"/>
                <a:cs typeface="Calibri"/>
              </a:rPr>
              <a:t>Размещение списка докладчиков, </a:t>
            </a:r>
          </a:p>
          <a:p>
            <a:pPr marL="285750" indent="-285750">
              <a:spcBef>
                <a:spcPts val="600"/>
              </a:spcBef>
              <a:buSzPct val="120000"/>
              <a:buFont typeface="Arial"/>
              <a:buChar char="•"/>
            </a:pPr>
            <a:r>
              <a:rPr lang="ru-RU" sz="1600" b="0" dirty="0">
                <a:latin typeface="Calibri"/>
                <a:cs typeface="Calibri"/>
              </a:rPr>
              <a:t>Размещение тезисов и материалов докладов</a:t>
            </a:r>
          </a:p>
          <a:p>
            <a:pPr marL="285750" indent="-285750">
              <a:spcBef>
                <a:spcPts val="600"/>
              </a:spcBef>
              <a:buSzPct val="120000"/>
              <a:buFont typeface="Arial"/>
              <a:buChar char="•"/>
            </a:pPr>
            <a:r>
              <a:rPr lang="ru-RU" sz="1600" b="0" dirty="0">
                <a:latin typeface="Calibri"/>
                <a:cs typeface="Calibri"/>
              </a:rPr>
              <a:t>Размещение новостей, отзывов, ключевых результатов прошлых конференций, блогов</a:t>
            </a:r>
          </a:p>
          <a:p>
            <a:pPr marL="285750" indent="-285750">
              <a:spcBef>
                <a:spcPts val="600"/>
              </a:spcBef>
              <a:buSzPct val="120000"/>
              <a:buFont typeface="Arial"/>
              <a:buChar char="•"/>
            </a:pPr>
            <a:r>
              <a:rPr lang="ru-RU" sz="1600" b="0" dirty="0">
                <a:latin typeface="Calibri"/>
                <a:cs typeface="Calibri"/>
              </a:rPr>
              <a:t>Архив прошлых конференций  </a:t>
            </a:r>
            <a:endParaRPr lang="en-US" sz="1600" b="0" dirty="0">
              <a:latin typeface="Calibri"/>
              <a:cs typeface="Calibri"/>
            </a:endParaRPr>
          </a:p>
          <a:p>
            <a:pPr marL="285750" indent="-285750">
              <a:spcBef>
                <a:spcPts val="600"/>
              </a:spcBef>
              <a:buSzPct val="120000"/>
              <a:buFont typeface="Arial"/>
              <a:buChar char="•"/>
            </a:pPr>
            <a:r>
              <a:rPr lang="ru-RU" sz="1600" b="0" dirty="0">
                <a:latin typeface="Calibri"/>
                <a:cs typeface="Calibri"/>
              </a:rPr>
              <a:t>Поддержка нескольких конференций на одной платформе</a:t>
            </a:r>
          </a:p>
          <a:p>
            <a:pPr marL="285750" indent="-285750">
              <a:spcBef>
                <a:spcPts val="600"/>
              </a:spcBef>
              <a:buSzPct val="120000"/>
              <a:buFont typeface="Arial"/>
              <a:buChar char="•"/>
            </a:pPr>
            <a:r>
              <a:rPr lang="ru-RU" sz="1600" b="0" dirty="0">
                <a:latin typeface="Calibri"/>
                <a:cs typeface="Calibri"/>
              </a:rPr>
              <a:t>Организация рассылки новостей</a:t>
            </a:r>
          </a:p>
          <a:p>
            <a:pPr marL="285750" indent="-285750">
              <a:spcBef>
                <a:spcPts val="600"/>
              </a:spcBef>
              <a:buSzPct val="120000"/>
              <a:buFont typeface="Arial"/>
              <a:buChar char="•"/>
            </a:pPr>
            <a:r>
              <a:rPr lang="ru-RU" sz="1600" b="0" dirty="0">
                <a:latin typeface="Calibri"/>
                <a:cs typeface="Calibri"/>
              </a:rPr>
              <a:t>Размещение</a:t>
            </a:r>
            <a:r>
              <a:rPr lang="en-US" sz="1600" b="0" dirty="0">
                <a:latin typeface="Calibri"/>
                <a:cs typeface="Calibri"/>
              </a:rPr>
              <a:t> </a:t>
            </a:r>
            <a:r>
              <a:rPr lang="ru-RU" sz="1600" b="0" dirty="0">
                <a:latin typeface="Calibri"/>
                <a:cs typeface="Calibri"/>
              </a:rPr>
              <a:t>фото- и видеоматериалов</a:t>
            </a:r>
          </a:p>
          <a:p>
            <a:pPr marL="285750" indent="-285750">
              <a:spcBef>
                <a:spcPts val="600"/>
              </a:spcBef>
              <a:buSzPct val="120000"/>
              <a:buFont typeface="Arial"/>
              <a:buChar char="•"/>
            </a:pPr>
            <a:r>
              <a:rPr lang="ru-RU" sz="1600" b="0" dirty="0">
                <a:latin typeface="Calibri"/>
                <a:cs typeface="Calibri"/>
              </a:rPr>
              <a:t>Экспорт новостей</a:t>
            </a:r>
            <a:r>
              <a:rPr lang="en-US" sz="1600" b="0" dirty="0">
                <a:latin typeface="Calibri"/>
                <a:cs typeface="Calibri"/>
              </a:rPr>
              <a:t> </a:t>
            </a:r>
            <a:r>
              <a:rPr lang="ru-RU" sz="1600" b="0" dirty="0">
                <a:latin typeface="Calibri"/>
                <a:cs typeface="Calibri"/>
              </a:rPr>
              <a:t>в </a:t>
            </a:r>
            <a:r>
              <a:rPr lang="en-US" sz="1600" b="0" dirty="0">
                <a:latin typeface="Calibri"/>
                <a:cs typeface="Calibri"/>
              </a:rPr>
              <a:t>RSS</a:t>
            </a:r>
            <a:endParaRPr lang="ru-RU" sz="1600" b="0" dirty="0">
              <a:latin typeface="Calibri"/>
              <a:cs typeface="Calibri"/>
            </a:endParaRPr>
          </a:p>
        </p:txBody>
      </p:sp>
      <p:pic>
        <p:nvPicPr>
          <p:cNvPr id="23558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31913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Изображение 1" descr="Снимок экрана 2012-09-21 в 19.14.3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3931257" cy="2971800"/>
          </a:xfrm>
          <a:prstGeom prst="rect">
            <a:avLst/>
          </a:prstGeom>
          <a:ln>
            <a:solidFill>
              <a:srgbClr val="D9D9D9"/>
            </a:solidFill>
          </a:ln>
          <a:effectLst>
            <a:reflection blurRad="6350" stA="20000" endA="300" endPos="25000" dist="76200" dir="5400000" sy="-100000" algn="bl" rotWithShape="0"/>
          </a:effectLst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5105400" cy="685800"/>
          </a:xfrm>
        </p:spPr>
        <p:txBody>
          <a:bodyPr/>
          <a:lstStyle/>
          <a:p>
            <a:pPr algn="l" eaLnBrk="1" hangingPunct="1"/>
            <a:r>
              <a:rPr lang="ru-RU" sz="3200" b="1" dirty="0" smtClean="0">
                <a:latin typeface="Calibri" charset="0"/>
                <a:ea typeface="Verdana" charset="0"/>
                <a:cs typeface="Calibri" charset="0"/>
              </a:rPr>
              <a:t>Информационный </a:t>
            </a:r>
            <a:r>
              <a:rPr lang="ru-RU" sz="3200" b="1" dirty="0">
                <a:latin typeface="Calibri" charset="0"/>
                <a:ea typeface="Verdana" charset="0"/>
                <a:cs typeface="Calibri" charset="0"/>
              </a:rPr>
              <a:t>портал</a:t>
            </a:r>
            <a:endParaRPr lang="en-US" sz="3200" b="1" dirty="0">
              <a:latin typeface="Calibri" charset="0"/>
              <a:ea typeface="Verdana" charset="0"/>
              <a:cs typeface="Calibri" charset="0"/>
            </a:endParaRPr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304800" y="1524000"/>
            <a:ext cx="37338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0" dirty="0" smtClean="0">
                <a:latin typeface="Calibri" charset="0"/>
              </a:rPr>
              <a:t>Готовый </a:t>
            </a:r>
            <a:r>
              <a:rPr lang="ru-RU" sz="2000" b="0" dirty="0">
                <a:latin typeface="Calibri" charset="0"/>
              </a:rPr>
              <a:t>сайт для </a:t>
            </a:r>
            <a:r>
              <a:rPr lang="ru-RU" sz="2000" dirty="0">
                <a:latin typeface="Calibri" charset="0"/>
              </a:rPr>
              <a:t>СМИ, городских порталов, новостных или тематических ресурсов</a:t>
            </a:r>
            <a:r>
              <a:rPr lang="ru-RU" sz="2000" b="0" dirty="0">
                <a:latin typeface="Calibri" charset="0"/>
              </a:rPr>
              <a:t>. </a:t>
            </a:r>
          </a:p>
          <a:p>
            <a:endParaRPr lang="ru-RU" sz="2000" b="0" dirty="0">
              <a:latin typeface="Calibri" charset="0"/>
            </a:endParaRPr>
          </a:p>
          <a:p>
            <a:r>
              <a:rPr lang="ru-RU" sz="2000" b="0" dirty="0">
                <a:latin typeface="Calibri" charset="0"/>
              </a:rPr>
              <a:t>Все необходимое уже </a:t>
            </a:r>
            <a:r>
              <a:rPr lang="ru-RU" sz="2000" b="0" dirty="0" smtClean="0">
                <a:latin typeface="Calibri" charset="0"/>
              </a:rPr>
              <a:t>включено:</a:t>
            </a:r>
          </a:p>
          <a:p>
            <a:endParaRPr lang="ru-RU" sz="2000" b="0" dirty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ru-RU" sz="2000" b="0" dirty="0" smtClean="0">
                <a:latin typeface="Calibri" charset="0"/>
              </a:rPr>
              <a:t>Новостные блоки</a:t>
            </a:r>
            <a:endParaRPr lang="en-US" sz="2000" b="0" dirty="0" smtClean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ru-RU" sz="2000" b="0" dirty="0" smtClean="0">
                <a:latin typeface="Calibri" charset="0"/>
              </a:rPr>
              <a:t>Форумы</a:t>
            </a:r>
            <a:endParaRPr lang="en-US" sz="2000" b="0" dirty="0" smtClean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ru-RU" sz="2000" b="0" dirty="0" smtClean="0">
                <a:latin typeface="Calibri" charset="0"/>
              </a:rPr>
              <a:t>Объявления</a:t>
            </a:r>
            <a:endParaRPr lang="en-US" sz="2000" b="0" dirty="0" smtClean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ru-RU" sz="2000" b="0" dirty="0" smtClean="0">
                <a:latin typeface="Calibri" charset="0"/>
              </a:rPr>
              <a:t>Вакансии</a:t>
            </a:r>
            <a:endParaRPr lang="en-US" sz="2000" b="0" dirty="0" smtClean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ru-RU" sz="2000" b="0" dirty="0" smtClean="0">
                <a:latin typeface="Calibri" charset="0"/>
              </a:rPr>
              <a:t>Блоги</a:t>
            </a:r>
            <a:endParaRPr lang="en-US" sz="2000" b="0" dirty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ru-RU" sz="2000" b="0" dirty="0">
                <a:latin typeface="Calibri" charset="0"/>
              </a:rPr>
              <a:t>Ф</a:t>
            </a:r>
            <a:r>
              <a:rPr lang="ru-RU" sz="2000" b="0" dirty="0" smtClean="0">
                <a:latin typeface="Calibri" charset="0"/>
              </a:rPr>
              <a:t>ото</a:t>
            </a:r>
            <a:r>
              <a:rPr lang="ru-RU" sz="2000" b="0" dirty="0">
                <a:latin typeface="Calibri" charset="0"/>
              </a:rPr>
              <a:t>, </a:t>
            </a:r>
            <a:r>
              <a:rPr lang="ru-RU" sz="2000" b="0" dirty="0" smtClean="0">
                <a:latin typeface="Calibri" charset="0"/>
              </a:rPr>
              <a:t>видео</a:t>
            </a:r>
            <a:endParaRPr lang="en-US" sz="2000" b="0" dirty="0" smtClean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r>
              <a:rPr lang="ru-RU" sz="2000" b="0" dirty="0" smtClean="0">
                <a:latin typeface="Calibri" charset="0"/>
              </a:rPr>
              <a:t>Социальные </a:t>
            </a:r>
            <a:r>
              <a:rPr lang="ru-RU" sz="2000" b="0" dirty="0">
                <a:latin typeface="Calibri" charset="0"/>
              </a:rPr>
              <a:t>сети и многое другое</a:t>
            </a:r>
          </a:p>
        </p:txBody>
      </p:sp>
      <p:pic>
        <p:nvPicPr>
          <p:cNvPr id="18436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49363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6397625"/>
            <a:ext cx="9296401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0" name="Picture 2"/>
          <p:cNvPicPr>
            <a:picLocks noChangeAspect="1" noChangeArrowheads="1"/>
          </p:cNvPicPr>
          <p:nvPr/>
        </p:nvPicPr>
        <p:blipFill rotWithShape="1">
          <a:blip r:embed="rId5"/>
          <a:srcRect r="1884" b="4635"/>
          <a:stretch/>
        </p:blipFill>
        <p:spPr bwMode="auto">
          <a:xfrm>
            <a:off x="4114800" y="1676400"/>
            <a:ext cx="4801829" cy="32004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reflection blurRad="6350" stA="33000" endA="300" endPos="12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52425"/>
            <a:ext cx="5105400" cy="609600"/>
          </a:xfrm>
        </p:spPr>
        <p:txBody>
          <a:bodyPr/>
          <a:lstStyle/>
          <a:p>
            <a:pPr algn="l" eaLnBrk="1" hangingPunct="1"/>
            <a:r>
              <a:rPr lang="ru-RU" sz="3200" b="1" dirty="0" smtClean="0">
                <a:latin typeface="Calibri" charset="0"/>
                <a:ea typeface="Verdana" charset="0"/>
                <a:cs typeface="Calibri" charset="0"/>
              </a:rPr>
              <a:t>Сайт </a:t>
            </a:r>
            <a:r>
              <a:rPr lang="ru-RU" sz="3200" b="1" dirty="0">
                <a:latin typeface="Calibri" charset="0"/>
                <a:ea typeface="Verdana" charset="0"/>
                <a:cs typeface="Calibri" charset="0"/>
              </a:rPr>
              <a:t>сообщества</a:t>
            </a:r>
            <a:endParaRPr lang="en-US" sz="3200" b="1" dirty="0">
              <a:latin typeface="Calibri" charset="0"/>
              <a:ea typeface="Verdana" charset="0"/>
              <a:cs typeface="Calibri" charset="0"/>
            </a:endParaRP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304800" y="1447800"/>
            <a:ext cx="4572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0" dirty="0" smtClean="0">
                <a:latin typeface="Calibri" charset="0"/>
              </a:rPr>
              <a:t>Решение включает:</a:t>
            </a:r>
            <a:endParaRPr lang="en-US" sz="2000" dirty="0">
              <a:latin typeface="Calibri" charset="0"/>
            </a:endParaRPr>
          </a:p>
          <a:p>
            <a:pPr marL="285750" indent="-285750">
              <a:buFont typeface="Arial"/>
              <a:buChar char="•"/>
            </a:pPr>
            <a:endParaRPr lang="ru-RU" sz="2000" dirty="0">
              <a:latin typeface="Calibri" charset="0"/>
            </a:endParaRPr>
          </a:p>
          <a:p>
            <a:pPr marL="541338" indent="-285750">
              <a:buSzPct val="120000"/>
              <a:buFont typeface="Arial"/>
              <a:buChar char="•"/>
            </a:pPr>
            <a:r>
              <a:rPr lang="ru-RU" sz="2000" b="0" dirty="0">
                <a:latin typeface="Calibri" charset="0"/>
              </a:rPr>
              <a:t> Блоги</a:t>
            </a:r>
          </a:p>
          <a:p>
            <a:pPr marL="541338" indent="-285750">
              <a:buSzPct val="120000"/>
              <a:buFont typeface="Arial"/>
              <a:buChar char="•"/>
            </a:pPr>
            <a:r>
              <a:rPr lang="ru-RU" sz="2000" b="0" dirty="0">
                <a:latin typeface="Calibri" charset="0"/>
              </a:rPr>
              <a:t> Пользователи</a:t>
            </a:r>
          </a:p>
          <a:p>
            <a:pPr marL="541338" indent="-285750">
              <a:buSzPct val="120000"/>
              <a:buFont typeface="Arial"/>
              <a:buChar char="•"/>
            </a:pPr>
            <a:r>
              <a:rPr lang="ru-RU" sz="2000" b="0" dirty="0">
                <a:latin typeface="Calibri" charset="0"/>
              </a:rPr>
              <a:t> Форумы</a:t>
            </a:r>
          </a:p>
          <a:p>
            <a:pPr marL="541338" indent="-285750">
              <a:buSzPct val="120000"/>
              <a:buFont typeface="Arial"/>
              <a:buChar char="•"/>
            </a:pPr>
            <a:r>
              <a:rPr lang="ru-RU" sz="2000" b="0" dirty="0">
                <a:latin typeface="Calibri" charset="0"/>
              </a:rPr>
              <a:t> Личные профили</a:t>
            </a:r>
          </a:p>
          <a:p>
            <a:pPr marL="541338" indent="-285750">
              <a:buSzPct val="120000"/>
              <a:buFont typeface="Arial"/>
              <a:buChar char="•"/>
            </a:pPr>
            <a:r>
              <a:rPr lang="ru-RU" sz="2000" b="0" dirty="0">
                <a:latin typeface="Calibri" charset="0"/>
              </a:rPr>
              <a:t> Сообщения</a:t>
            </a:r>
          </a:p>
          <a:p>
            <a:pPr marL="541338" indent="-285750">
              <a:buSzPct val="120000"/>
              <a:buFont typeface="Arial"/>
              <a:buChar char="•"/>
            </a:pPr>
            <a:r>
              <a:rPr lang="ru-RU" sz="2000" b="0" dirty="0">
                <a:latin typeface="Calibri" charset="0"/>
              </a:rPr>
              <a:t> Группы/сообщества</a:t>
            </a:r>
          </a:p>
          <a:p>
            <a:pPr marL="541338" indent="-285750">
              <a:buSzPct val="120000"/>
              <a:buFont typeface="Arial"/>
              <a:buChar char="•"/>
            </a:pPr>
            <a:r>
              <a:rPr lang="ru-RU" sz="2000" b="0" dirty="0">
                <a:latin typeface="Calibri" charset="0"/>
              </a:rPr>
              <a:t> Поиск</a:t>
            </a:r>
          </a:p>
          <a:p>
            <a:pPr marL="541338" indent="-285750">
              <a:buSzPct val="120000"/>
              <a:buFont typeface="Arial"/>
              <a:buChar char="•"/>
            </a:pPr>
            <a:r>
              <a:rPr lang="ru-RU" sz="2000" b="0" dirty="0">
                <a:latin typeface="Calibri" charset="0"/>
              </a:rPr>
              <a:t> Фото, видео</a:t>
            </a:r>
          </a:p>
          <a:p>
            <a:pPr marL="541338" indent="-285750">
              <a:buSzPct val="120000"/>
              <a:buFont typeface="Arial"/>
              <a:buChar char="•"/>
            </a:pPr>
            <a:r>
              <a:rPr lang="ru-RU" sz="2000" b="0" dirty="0">
                <a:latin typeface="Calibri" charset="0"/>
              </a:rPr>
              <a:t> Подписки</a:t>
            </a:r>
          </a:p>
          <a:p>
            <a:pPr marL="541338" indent="-285750">
              <a:buSzPct val="120000"/>
              <a:buFont typeface="Arial"/>
              <a:buChar char="•"/>
            </a:pPr>
            <a:r>
              <a:rPr lang="ru-RU" sz="2000" b="0" dirty="0">
                <a:latin typeface="Calibri" charset="0"/>
              </a:rPr>
              <a:t>Дни рождения и т.д.</a:t>
            </a:r>
          </a:p>
          <a:p>
            <a:pPr marL="285750" indent="-285750">
              <a:buFont typeface="Arial"/>
              <a:buChar char="•"/>
            </a:pPr>
            <a:endParaRPr lang="ru-RU" sz="2000" b="0" dirty="0">
              <a:latin typeface="Calibri" charset="0"/>
            </a:endParaRPr>
          </a:p>
          <a:p>
            <a:pPr marL="625475" indent="-342900">
              <a:buSzPct val="80000"/>
              <a:buFont typeface="Wingdings" charset="2"/>
              <a:buChar char="ü"/>
            </a:pPr>
            <a:r>
              <a:rPr lang="ru-RU" sz="2000" b="0" dirty="0" smtClean="0">
                <a:latin typeface="Calibri" charset="0"/>
              </a:rPr>
              <a:t>Несколько </a:t>
            </a:r>
            <a:r>
              <a:rPr lang="ru-RU" sz="2000" b="0" dirty="0">
                <a:latin typeface="Calibri" charset="0"/>
              </a:rPr>
              <a:t>вариантов дизайна</a:t>
            </a:r>
          </a:p>
          <a:p>
            <a:pPr marL="625475" indent="-342900">
              <a:buSzPct val="80000"/>
              <a:buFont typeface="Wingdings" charset="2"/>
              <a:buChar char="ü"/>
            </a:pPr>
            <a:r>
              <a:rPr lang="ru-RU" sz="2000" b="0" dirty="0" smtClean="0">
                <a:latin typeface="Calibri" charset="0"/>
              </a:rPr>
              <a:t>Богатый </a:t>
            </a:r>
            <a:r>
              <a:rPr lang="ru-RU" sz="2000" b="0" dirty="0">
                <a:latin typeface="Calibri" charset="0"/>
              </a:rPr>
              <a:t>функциональность</a:t>
            </a:r>
          </a:p>
          <a:p>
            <a:pPr marL="625475" indent="-342900">
              <a:buSzPct val="80000"/>
              <a:buFont typeface="Wingdings" charset="2"/>
              <a:buChar char="ü"/>
            </a:pPr>
            <a:r>
              <a:rPr lang="ru-RU" sz="2000" b="0" dirty="0" smtClean="0">
                <a:latin typeface="Calibri" charset="0"/>
              </a:rPr>
              <a:t>Быстрый </a:t>
            </a:r>
            <a:r>
              <a:rPr lang="ru-RU" sz="2000" b="0" dirty="0">
                <a:latin typeface="Calibri" charset="0"/>
              </a:rPr>
              <a:t>запуск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411135"/>
            <a:ext cx="9220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2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49363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6" name="Picture 2"/>
          <p:cNvPicPr>
            <a:picLocks noChangeAspect="1" noChangeArrowheads="1"/>
          </p:cNvPicPr>
          <p:nvPr/>
        </p:nvPicPr>
        <p:blipFill rotWithShape="1">
          <a:blip r:embed="rId5"/>
          <a:srcRect l="4919" t="2702" r="3520"/>
          <a:stretch/>
        </p:blipFill>
        <p:spPr bwMode="auto">
          <a:xfrm>
            <a:off x="4366561" y="1524000"/>
            <a:ext cx="4518337" cy="33528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reflection blurRad="6350" stA="32000" endA="300" endPos="14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Снимок экрана 2012-09-19 в 1.47.4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1264"/>
            <a:ext cx="4230444" cy="3430536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5105400" cy="685800"/>
          </a:xfrm>
        </p:spPr>
        <p:txBody>
          <a:bodyPr/>
          <a:lstStyle/>
          <a:p>
            <a:pPr algn="l" eaLnBrk="1" hangingPunct="1"/>
            <a:r>
              <a:rPr lang="ru-RU" sz="3200" b="1" dirty="0" smtClean="0">
                <a:latin typeface="Calibri" charset="0"/>
                <a:ea typeface="Verdana" charset="0"/>
                <a:cs typeface="Calibri" charset="0"/>
              </a:rPr>
              <a:t>Тиражные решения</a:t>
            </a:r>
            <a:endParaRPr lang="en-US" sz="3200" b="1" dirty="0">
              <a:latin typeface="Calibri" charset="0"/>
              <a:ea typeface="Verdana" charset="0"/>
              <a:cs typeface="Calibri" charset="0"/>
            </a:endParaRPr>
          </a:p>
        </p:txBody>
      </p:sp>
      <p:pic>
        <p:nvPicPr>
          <p:cNvPr id="18436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49363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51" y="6411135"/>
            <a:ext cx="91868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1431429"/>
            <a:ext cx="8153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dirty="0" smtClean="0">
                <a:latin typeface="Calibri"/>
                <a:cs typeface="Calibri"/>
              </a:rPr>
              <a:t>Партнеры «1С-Битрикс» постоянно разрабатывают новые тиражные решения и типовые сайты. </a:t>
            </a:r>
          </a:p>
          <a:p>
            <a:endParaRPr lang="ru-RU" sz="1600" b="0" dirty="0">
              <a:latin typeface="Calibri"/>
              <a:cs typeface="Calibri"/>
            </a:endParaRPr>
          </a:p>
          <a:p>
            <a:r>
              <a:rPr lang="ru-RU" sz="2800" b="0" dirty="0" smtClean="0">
                <a:latin typeface="Calibri"/>
                <a:cs typeface="Calibri"/>
              </a:rPr>
              <a:t>Следите за новинками в «</a:t>
            </a:r>
            <a:r>
              <a:rPr lang="ru-RU" sz="2800" b="0" dirty="0" err="1" smtClean="0">
                <a:latin typeface="Calibri"/>
                <a:cs typeface="Calibri"/>
              </a:rPr>
              <a:t>Маркетплейсе</a:t>
            </a:r>
            <a:r>
              <a:rPr lang="ru-RU" sz="2800" b="0" dirty="0" smtClean="0">
                <a:latin typeface="Calibri"/>
                <a:cs typeface="Calibri"/>
              </a:rPr>
              <a:t>»! </a:t>
            </a:r>
            <a:endParaRPr lang="ru-RU" sz="2800" b="0" dirty="0">
              <a:latin typeface="Calibri"/>
              <a:cs typeface="Calibri"/>
            </a:endParaRPr>
          </a:p>
        </p:txBody>
      </p:sp>
      <p:pic>
        <p:nvPicPr>
          <p:cNvPr id="8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8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Natalia\Downloads\9560810_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1113"/>
            <a:ext cx="455612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Box 10"/>
          <p:cNvSpPr txBox="1">
            <a:spLocks noChangeArrowheads="1"/>
          </p:cNvSpPr>
          <p:nvPr/>
        </p:nvSpPr>
        <p:spPr bwMode="auto">
          <a:xfrm>
            <a:off x="393700" y="1700213"/>
            <a:ext cx="583406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eaLnBrk="1" hangingPunct="1"/>
            <a:r>
              <a:rPr lang="ru-RU" sz="4000" b="0">
                <a:solidFill>
                  <a:srgbClr val="000000"/>
                </a:solidFill>
                <a:latin typeface="Calibri" charset="0"/>
              </a:rPr>
              <a:t/>
            </a:r>
            <a:br>
              <a:rPr lang="ru-RU" sz="4000" b="0">
                <a:solidFill>
                  <a:srgbClr val="000000"/>
                </a:solidFill>
                <a:latin typeface="Calibri" charset="0"/>
              </a:rPr>
            </a:br>
            <a:r>
              <a:rPr lang="ru-RU" sz="4400" b="0">
                <a:solidFill>
                  <a:srgbClr val="000000"/>
                </a:solidFill>
                <a:latin typeface="Calibri" charset="0"/>
              </a:rPr>
              <a:t>Спасибо за внимание!</a:t>
            </a:r>
            <a:r>
              <a:rPr lang="en-US" sz="4400" b="0">
                <a:solidFill>
                  <a:srgbClr val="000000"/>
                </a:solidFill>
                <a:latin typeface="Calibri" charset="0"/>
              </a:rPr>
              <a:t>  </a:t>
            </a:r>
            <a:endParaRPr lang="ru-RU" sz="4400" b="0">
              <a:solidFill>
                <a:srgbClr val="000000"/>
              </a:solidFill>
              <a:latin typeface="Calibri" charset="0"/>
            </a:endParaRPr>
          </a:p>
          <a:p>
            <a:pPr eaLnBrk="1" hangingPunct="1"/>
            <a:r>
              <a:rPr lang="ru-RU" sz="4400" b="0">
                <a:solidFill>
                  <a:srgbClr val="000000"/>
                </a:solidFill>
                <a:latin typeface="Calibri" charset="0"/>
              </a:rPr>
              <a:t>Вопросы?</a:t>
            </a:r>
            <a:endParaRPr lang="en-US" sz="4400" b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39940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5563"/>
            <a:ext cx="91440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Изображение 27" descr="11575799_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550" y="3308480"/>
            <a:ext cx="4571355" cy="34290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5105400" cy="685800"/>
          </a:xfrm>
        </p:spPr>
        <p:txBody>
          <a:bodyPr/>
          <a:lstStyle/>
          <a:p>
            <a:pPr algn="l" eaLnBrk="1" hangingPunct="1"/>
            <a:r>
              <a:rPr lang="ru-RU" sz="3200" b="1" dirty="0" smtClean="0">
                <a:latin typeface="Calibri" charset="0"/>
                <a:ea typeface="Verdana" charset="0"/>
                <a:cs typeface="Calibri" charset="0"/>
              </a:rPr>
              <a:t>Тиражные решения</a:t>
            </a:r>
            <a:endParaRPr lang="en-US" sz="3200" b="1" dirty="0">
              <a:latin typeface="Calibri" charset="0"/>
              <a:ea typeface="Verdana" charset="0"/>
              <a:cs typeface="Calibri" charset="0"/>
            </a:endParaRPr>
          </a:p>
        </p:txBody>
      </p:sp>
      <p:pic>
        <p:nvPicPr>
          <p:cNvPr id="18436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49363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0464" y="1487515"/>
            <a:ext cx="7431936" cy="293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ru-RU" sz="3200" b="0" dirty="0" smtClean="0">
                <a:latin typeface="Calibri"/>
                <a:cs typeface="Calibri"/>
              </a:rPr>
              <a:t>Для интернет-магазинов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ru-RU" sz="3200" b="0" dirty="0" smtClean="0">
                <a:latin typeface="Calibri"/>
                <a:cs typeface="Calibri"/>
              </a:rPr>
              <a:t>Для сайтов конференций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ru-RU" sz="3200" b="0" dirty="0" smtClean="0">
                <a:latin typeface="Calibri"/>
                <a:cs typeface="Calibri"/>
              </a:rPr>
              <a:t>Для информационных порталов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ru-RU" sz="3200" b="0" dirty="0" smtClean="0">
                <a:latin typeface="Calibri"/>
                <a:cs typeface="Calibri"/>
              </a:rPr>
              <a:t>Для сайтов сообществ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Arial"/>
              <a:buChar char="•"/>
            </a:pPr>
            <a:r>
              <a:rPr lang="ru-RU" sz="3200" b="0" dirty="0" smtClean="0">
                <a:latin typeface="Calibri"/>
                <a:cs typeface="Calibri"/>
              </a:rPr>
              <a:t>и другие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411135"/>
            <a:ext cx="9220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37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" y="1452660"/>
            <a:ext cx="3580892" cy="4038600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04800"/>
            <a:ext cx="5562600" cy="685800"/>
          </a:xfrm>
        </p:spPr>
        <p:txBody>
          <a:bodyPr/>
          <a:lstStyle/>
          <a:p>
            <a:pPr algn="l" eaLnBrk="1" hangingPunct="1"/>
            <a:r>
              <a:rPr lang="ru-RU" sz="2800" b="1" dirty="0" smtClean="0">
                <a:latin typeface="Calibri" charset="0"/>
                <a:ea typeface="Verdana" charset="0"/>
                <a:cs typeface="Calibri" charset="0"/>
              </a:rPr>
              <a:t>Интернет-магазин из «коробки»</a:t>
            </a:r>
            <a:endParaRPr lang="en-US" sz="2800" b="1" dirty="0">
              <a:latin typeface="Calibri" charset="0"/>
              <a:ea typeface="Verdana" charset="0"/>
              <a:cs typeface="Calibri" charset="0"/>
            </a:endParaRPr>
          </a:p>
        </p:txBody>
      </p:sp>
      <p:pic>
        <p:nvPicPr>
          <p:cNvPr id="18436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249363"/>
            <a:ext cx="891540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 descr="C:\Users\Natalia\Desktop\Для презентаций\stickers-bullet\poloska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51" y="6411135"/>
            <a:ext cx="9186863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4304" y="14478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dirty="0" smtClean="0">
                <a:latin typeface="Calibri"/>
                <a:cs typeface="Calibri"/>
              </a:rPr>
              <a:t>Готовое тиражное решение на основе «1С-Битрикс: Управление сайтом»</a:t>
            </a:r>
            <a:endParaRPr lang="ru-RU" sz="2000" b="0" dirty="0">
              <a:latin typeface="Calibri"/>
              <a:cs typeface="Calibri"/>
            </a:endParaRPr>
          </a:p>
        </p:txBody>
      </p:sp>
      <p:pic>
        <p:nvPicPr>
          <p:cNvPr id="8" name="Изображение 9" descr="11263319_m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16" y="5410201"/>
            <a:ext cx="1197494" cy="10667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3216" y="5715001"/>
            <a:ext cx="5605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0" i="1" dirty="0" smtClean="0">
                <a:latin typeface="Calibri"/>
                <a:cs typeface="Calibri"/>
              </a:rPr>
              <a:t>Создайте интернет-магазин за 4 часа!</a:t>
            </a:r>
            <a:endParaRPr lang="ru-RU" sz="2400" b="0" i="1" dirty="0">
              <a:latin typeface="Calibri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0" y="2438400"/>
            <a:ext cx="5105400" cy="2646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dirty="0" smtClean="0">
                <a:latin typeface="Calibri"/>
                <a:cs typeface="Calibri"/>
              </a:rPr>
              <a:t>Решение включает: </a:t>
            </a:r>
          </a:p>
          <a:p>
            <a:endParaRPr lang="ru-RU" sz="2000" b="0" dirty="0" smtClean="0">
              <a:latin typeface="Calibri"/>
              <a:cs typeface="Calibri"/>
            </a:endParaRPr>
          </a:p>
          <a:p>
            <a:pPr marL="625475" indent="-342900">
              <a:buFont typeface="Arial"/>
              <a:buChar char="•"/>
            </a:pPr>
            <a:r>
              <a:rPr lang="ru-RU" sz="1800" b="0" dirty="0" smtClean="0">
                <a:latin typeface="Calibri"/>
                <a:cs typeface="Calibri"/>
              </a:rPr>
              <a:t>готовый мобильный интернет-магазин;</a:t>
            </a:r>
          </a:p>
          <a:p>
            <a:pPr marL="625475" indent="-342900">
              <a:buFont typeface="Arial"/>
              <a:buChar char="•"/>
            </a:pPr>
            <a:r>
              <a:rPr lang="ru-RU" sz="1800" b="0" dirty="0" smtClean="0">
                <a:latin typeface="Calibri"/>
                <a:cs typeface="Calibri"/>
              </a:rPr>
              <a:t>готовую адаптированную структуру;</a:t>
            </a:r>
          </a:p>
          <a:p>
            <a:pPr marL="625475" indent="-342900">
              <a:buFont typeface="Arial"/>
              <a:buChar char="•"/>
            </a:pPr>
            <a:r>
              <a:rPr lang="ru-RU" sz="1800" b="0" dirty="0" smtClean="0">
                <a:latin typeface="Calibri"/>
                <a:cs typeface="Calibri"/>
              </a:rPr>
              <a:t>настроенные сервисы и типовой контент;</a:t>
            </a:r>
          </a:p>
          <a:p>
            <a:pPr marL="625475" indent="-342900">
              <a:buFont typeface="Arial"/>
              <a:buChar char="•"/>
            </a:pPr>
            <a:r>
              <a:rPr lang="ru-RU" sz="1800" b="0" dirty="0" smtClean="0">
                <a:latin typeface="Calibri"/>
                <a:cs typeface="Calibri"/>
              </a:rPr>
              <a:t>мастер настройки магазина;</a:t>
            </a:r>
          </a:p>
          <a:p>
            <a:pPr marL="625475" indent="-342900">
              <a:buFont typeface="Arial"/>
              <a:buChar char="•"/>
            </a:pPr>
            <a:r>
              <a:rPr lang="ru-RU" sz="1800" b="0" dirty="0" smtClean="0">
                <a:latin typeface="Calibri"/>
                <a:cs typeface="Calibri"/>
              </a:rPr>
              <a:t>мастер создания торгового каталога;</a:t>
            </a:r>
          </a:p>
          <a:p>
            <a:pPr marL="625475" indent="-342900">
              <a:buFont typeface="Arial"/>
              <a:buChar char="•"/>
            </a:pPr>
            <a:r>
              <a:rPr lang="ru-RU" sz="1800" b="0" dirty="0" smtClean="0">
                <a:latin typeface="Calibri"/>
                <a:cs typeface="Calibri"/>
              </a:rPr>
              <a:t>функционал «1С-Битрикс: Управление сайтом».</a:t>
            </a:r>
            <a:endParaRPr lang="ru-RU" sz="1800" b="0" dirty="0">
              <a:latin typeface="Calibri"/>
              <a:cs typeface="Calibri"/>
            </a:endParaRPr>
          </a:p>
        </p:txBody>
      </p:sp>
      <p:pic>
        <p:nvPicPr>
          <p:cNvPr id="11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39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я\AppData\Local\Microsoft\Windows\Temporary Internet Files\Content.Outlook\36VJRQY6\line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5" y="1206350"/>
            <a:ext cx="8915400" cy="1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Изображение 10" descr="Снимок экрана 2012-09-19 в 1.32.1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3978470" cy="26775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1000" y="4819472"/>
            <a:ext cx="83058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dirty="0">
                <a:latin typeface="Calibri"/>
                <a:cs typeface="Calibri"/>
              </a:rPr>
              <a:t>В каталоге «1C-Битрикс: </a:t>
            </a:r>
            <a:r>
              <a:rPr lang="ru-RU" sz="2400" b="0" dirty="0" err="1">
                <a:latin typeface="Calibri"/>
                <a:cs typeface="Calibri"/>
              </a:rPr>
              <a:t>Маркетплейс</a:t>
            </a:r>
            <a:r>
              <a:rPr lang="ru-RU" sz="2400" b="0" dirty="0">
                <a:latin typeface="Calibri"/>
                <a:cs typeface="Calibri"/>
              </a:rPr>
              <a:t>» - </a:t>
            </a:r>
            <a:r>
              <a:rPr lang="ru-RU" sz="2400" b="0" dirty="0" smtClean="0">
                <a:latin typeface="Calibri"/>
                <a:cs typeface="Calibri"/>
              </a:rPr>
              <a:t>более</a:t>
            </a:r>
            <a:r>
              <a:rPr lang="en-US" sz="2400" b="0" dirty="0" smtClean="0">
                <a:latin typeface="Calibri"/>
                <a:cs typeface="Calibri"/>
              </a:rPr>
              <a:t> </a:t>
            </a:r>
            <a:r>
              <a:rPr lang="ru-RU" sz="2400" b="0" dirty="0" smtClean="0">
                <a:latin typeface="Calibri"/>
                <a:cs typeface="Calibri"/>
              </a:rPr>
              <a:t>100 готовых </a:t>
            </a:r>
            <a:r>
              <a:rPr lang="ru-RU" sz="2400" dirty="0" smtClean="0">
                <a:latin typeface="Calibri"/>
                <a:cs typeface="Calibri"/>
              </a:rPr>
              <a:t>типовых сайтов и интернет-магазинов </a:t>
            </a:r>
            <a:r>
              <a:rPr lang="ru-RU" sz="2400" b="0" dirty="0" smtClean="0">
                <a:latin typeface="Calibri"/>
                <a:cs typeface="Calibri"/>
              </a:rPr>
              <a:t>для самых разных отраслей бизнеса. </a:t>
            </a:r>
            <a:endParaRPr lang="ru-RU" sz="2400" b="0" dirty="0">
              <a:latin typeface="Calibri"/>
              <a:cs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2328" y="4191000"/>
            <a:ext cx="3195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0" u="sng" dirty="0" smtClean="0">
                <a:solidFill>
                  <a:srgbClr val="CE2E1A"/>
                </a:solidFill>
                <a:latin typeface="Calibri"/>
                <a:cs typeface="Calibri"/>
              </a:rPr>
              <a:t>marketplace</a:t>
            </a:r>
            <a:r>
              <a:rPr lang="en-US" sz="2400" b="0" u="sng" dirty="0">
                <a:solidFill>
                  <a:srgbClr val="CE2E1A"/>
                </a:solidFill>
                <a:latin typeface="Calibri"/>
                <a:cs typeface="Calibri"/>
              </a:rPr>
              <a:t>.1c-</a:t>
            </a:r>
            <a:r>
              <a:rPr lang="en-US" sz="2400" b="0" u="sng" dirty="0" smtClean="0">
                <a:solidFill>
                  <a:srgbClr val="CE2E1A"/>
                </a:solidFill>
                <a:latin typeface="Calibri"/>
                <a:cs typeface="Calibri"/>
              </a:rPr>
              <a:t>bitrix.ru</a:t>
            </a:r>
            <a:endParaRPr lang="ru-RU" sz="2400" b="0" u="sng" dirty="0">
              <a:solidFill>
                <a:srgbClr val="CE2E1A"/>
              </a:solidFill>
              <a:latin typeface="Calibri"/>
              <a:cs typeface="Calibri"/>
            </a:endParaRPr>
          </a:p>
        </p:txBody>
      </p:sp>
      <p:pic>
        <p:nvPicPr>
          <p:cNvPr id="3" name="Изображение 2" descr="Снимок экрана 2012-09-21 в 14.46.4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4025899" cy="2743200"/>
          </a:xfrm>
          <a:prstGeom prst="rect">
            <a:avLst/>
          </a:prstGeom>
          <a:effectLst>
            <a:reflection blurRad="6350" stA="23000" endA="300" endPos="8000" dist="63500" dir="5400000" sy="-100000" algn="bl" rotWithShape="0"/>
          </a:effec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81000" y="152400"/>
            <a:ext cx="5822680" cy="866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>
                <a:latin typeface="Calibri" pitchFamily="34" charset="0"/>
                <a:ea typeface="Verdana" pitchFamily="34" charset="0"/>
                <a:cs typeface="Calibri" pitchFamily="34" charset="0"/>
              </a:rPr>
              <a:t>Веб-приложения в </a:t>
            </a:r>
            <a:r>
              <a:rPr lang="ru-RU" sz="2800" dirty="0" err="1" smtClean="0">
                <a:latin typeface="Calibri" pitchFamily="34" charset="0"/>
                <a:ea typeface="Verdana" pitchFamily="34" charset="0"/>
                <a:cs typeface="Calibri" pitchFamily="34" charset="0"/>
              </a:rPr>
              <a:t>Маркетплейсе</a:t>
            </a:r>
            <a:endParaRPr lang="en-US" sz="2800" b="1" dirty="0" smtClean="0">
              <a:latin typeface="Verdana" pitchFamily="34" charset="0"/>
            </a:endParaRPr>
          </a:p>
        </p:txBody>
      </p:sp>
      <p:pic>
        <p:nvPicPr>
          <p:cNvPr id="12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01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C:\Users\Natalia\Downloads\9240555_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87348"/>
            <a:ext cx="7010400" cy="467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990600" y="2057400"/>
            <a:ext cx="7315200" cy="1447800"/>
          </a:xfrm>
        </p:spPr>
        <p:txBody>
          <a:bodyPr/>
          <a:lstStyle/>
          <a:p>
            <a:pPr algn="r"/>
            <a:r>
              <a:rPr lang="ru-RU" dirty="0">
                <a:latin typeface="Calibri" charset="0"/>
                <a:cs typeface="Calibri" charset="0"/>
              </a:rPr>
              <a:t>Типовые интернет-</a:t>
            </a:r>
            <a:r>
              <a:rPr lang="ru-RU" dirty="0" smtClean="0">
                <a:latin typeface="Calibri" charset="0"/>
                <a:cs typeface="Calibri" charset="0"/>
              </a:rPr>
              <a:t>магазины</a:t>
            </a:r>
            <a:br>
              <a:rPr lang="ru-RU" dirty="0" smtClean="0">
                <a:latin typeface="Calibri" charset="0"/>
                <a:cs typeface="Calibri" charset="0"/>
              </a:rPr>
            </a:br>
            <a:r>
              <a:rPr lang="ru-RU" dirty="0" smtClean="0">
                <a:latin typeface="Calibri" charset="0"/>
                <a:cs typeface="Calibri" charset="0"/>
              </a:rPr>
              <a:t>в «</a:t>
            </a:r>
            <a:r>
              <a:rPr lang="ru-RU" dirty="0" err="1" smtClean="0">
                <a:latin typeface="Calibri" charset="0"/>
                <a:cs typeface="Calibri" charset="0"/>
              </a:rPr>
              <a:t>Маркетплейсе</a:t>
            </a:r>
            <a:r>
              <a:rPr lang="ru-RU" dirty="0" smtClean="0">
                <a:latin typeface="Calibri" charset="0"/>
                <a:cs typeface="Calibri" charset="0"/>
              </a:rPr>
              <a:t>» </a:t>
            </a:r>
            <a:endParaRPr lang="ru-RU" sz="6000" dirty="0">
              <a:latin typeface="Arial" charset="0"/>
            </a:endParaRPr>
          </a:p>
        </p:txBody>
      </p:sp>
      <p:pic>
        <p:nvPicPr>
          <p:cNvPr id="6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41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Снимок экрана 2012-09-21 в 15.02.1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12818"/>
            <a:ext cx="8534400" cy="37135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43200" y="5845314"/>
            <a:ext cx="52033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0" u="sng" dirty="0" smtClean="0">
                <a:solidFill>
                  <a:srgbClr val="CE2E1A"/>
                </a:solidFill>
                <a:latin typeface="Calibri"/>
                <a:cs typeface="Calibri"/>
              </a:rPr>
              <a:t>marketplace</a:t>
            </a:r>
            <a:r>
              <a:rPr lang="en-US" sz="4000" b="0" u="sng" dirty="0">
                <a:solidFill>
                  <a:srgbClr val="CE2E1A"/>
                </a:solidFill>
                <a:latin typeface="Calibri"/>
                <a:cs typeface="Calibri"/>
              </a:rPr>
              <a:t>.1c-</a:t>
            </a:r>
            <a:r>
              <a:rPr lang="en-US" sz="4000" b="0" u="sng" dirty="0" smtClean="0">
                <a:solidFill>
                  <a:srgbClr val="CE2E1A"/>
                </a:solidFill>
                <a:latin typeface="Calibri"/>
                <a:cs typeface="Calibri"/>
              </a:rPr>
              <a:t>bitrix.ru</a:t>
            </a:r>
            <a:endParaRPr lang="ru-RU" sz="4000" b="0" u="sng" dirty="0">
              <a:solidFill>
                <a:srgbClr val="CE2E1A"/>
              </a:solidFill>
              <a:latin typeface="Calibri"/>
              <a:cs typeface="Calibri"/>
            </a:endParaRPr>
          </a:p>
        </p:txBody>
      </p:sp>
      <p:pic>
        <p:nvPicPr>
          <p:cNvPr id="13" name="Изображение 12" descr="Снимок экрана 2012-09-20 в 20.25.57.pn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3" b="96148" l="7434" r="963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4917" flipH="1">
            <a:off x="7854376" y="5396381"/>
            <a:ext cx="992307" cy="9700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" y="228600"/>
            <a:ext cx="5715000" cy="176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dirty="0" smtClean="0">
                <a:latin typeface="Calibri"/>
                <a:cs typeface="Calibri"/>
              </a:rPr>
              <a:t>Бытовая техника </a:t>
            </a:r>
            <a:r>
              <a:rPr lang="ru-RU" sz="1600" b="0" dirty="0" smtClean="0">
                <a:latin typeface="Calibri"/>
                <a:cs typeface="Calibri"/>
              </a:rPr>
              <a:t>Спорт </a:t>
            </a:r>
            <a:r>
              <a:rPr lang="ru-RU" sz="2800" b="0" dirty="0" smtClean="0">
                <a:latin typeface="Calibri"/>
                <a:cs typeface="Calibri"/>
              </a:rPr>
              <a:t>Одежда </a:t>
            </a:r>
            <a:r>
              <a:rPr lang="ru-RU" sz="1600" b="0" dirty="0" smtClean="0">
                <a:latin typeface="Calibri"/>
                <a:cs typeface="Calibri"/>
              </a:rPr>
              <a:t>Обувь Подарки </a:t>
            </a:r>
            <a:r>
              <a:rPr lang="ru-RU" sz="1800" b="0" dirty="0" smtClean="0">
                <a:latin typeface="Calibri"/>
                <a:cs typeface="Calibri"/>
              </a:rPr>
              <a:t>Отдых </a:t>
            </a:r>
            <a:r>
              <a:rPr lang="ru-RU" sz="1600" b="0" dirty="0" smtClean="0">
                <a:latin typeface="Calibri"/>
                <a:cs typeface="Calibri"/>
              </a:rPr>
              <a:t>Ноутбуки </a:t>
            </a:r>
            <a:r>
              <a:rPr lang="ru-RU" sz="2400" b="0" dirty="0" smtClean="0">
                <a:latin typeface="Calibri"/>
                <a:cs typeface="Calibri"/>
              </a:rPr>
              <a:t>Шины и диски </a:t>
            </a:r>
            <a:r>
              <a:rPr lang="ru-RU" sz="1600" b="0" dirty="0" smtClean="0">
                <a:latin typeface="Calibri"/>
                <a:cs typeface="Calibri"/>
              </a:rPr>
              <a:t>Детские товары Суши Пицца Автозапчасти </a:t>
            </a:r>
            <a:r>
              <a:rPr lang="ru-RU" sz="2000" b="0" dirty="0" smtClean="0">
                <a:latin typeface="Calibri"/>
                <a:cs typeface="Calibri"/>
              </a:rPr>
              <a:t>Цветы </a:t>
            </a:r>
            <a:r>
              <a:rPr lang="ru-RU" sz="1600" b="0" dirty="0" smtClean="0">
                <a:latin typeface="Calibri"/>
                <a:cs typeface="Calibri"/>
              </a:rPr>
              <a:t>Нижнее белье </a:t>
            </a:r>
            <a:r>
              <a:rPr lang="ru-RU" sz="1400" b="0" dirty="0" smtClean="0">
                <a:latin typeface="Calibri"/>
                <a:cs typeface="Calibri"/>
              </a:rPr>
              <a:t>Сантехника </a:t>
            </a:r>
            <a:r>
              <a:rPr lang="ru-RU" sz="2400" b="0" dirty="0" smtClean="0">
                <a:latin typeface="Calibri"/>
                <a:cs typeface="Calibri"/>
              </a:rPr>
              <a:t>Недвижимость </a:t>
            </a:r>
            <a:r>
              <a:rPr lang="ru-RU" sz="1600" b="0" dirty="0" smtClean="0">
                <a:latin typeface="Calibri"/>
                <a:cs typeface="Calibri"/>
              </a:rPr>
              <a:t>Автосервис </a:t>
            </a:r>
            <a:r>
              <a:rPr lang="ru-RU" sz="1800" b="0" dirty="0" smtClean="0">
                <a:latin typeface="Calibri"/>
                <a:cs typeface="Calibri"/>
              </a:rPr>
              <a:t>Салон красоты </a:t>
            </a:r>
          </a:p>
          <a:p>
            <a:pPr algn="ctr">
              <a:lnSpc>
                <a:spcPct val="90000"/>
              </a:lnSpc>
            </a:pPr>
            <a:r>
              <a:rPr lang="ru-RU" sz="1600" b="0" dirty="0" smtClean="0">
                <a:latin typeface="Calibri"/>
                <a:cs typeface="Calibri"/>
              </a:rPr>
              <a:t>Детский сад Гостиница Стоматология </a:t>
            </a:r>
            <a:r>
              <a:rPr lang="ru-RU" sz="2400" b="0" dirty="0" smtClean="0">
                <a:latin typeface="Calibri"/>
                <a:cs typeface="Calibri"/>
              </a:rPr>
              <a:t>Турагентство </a:t>
            </a:r>
            <a:endParaRPr lang="ru-RU" sz="1600" b="0" dirty="0">
              <a:latin typeface="Calibri"/>
              <a:cs typeface="Calibri"/>
            </a:endParaRPr>
          </a:p>
        </p:txBody>
      </p:sp>
      <p:pic>
        <p:nvPicPr>
          <p:cNvPr id="8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73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10552459_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106" y="3048000"/>
            <a:ext cx="4092894" cy="3578517"/>
          </a:xfrm>
          <a:prstGeom prst="rect">
            <a:avLst/>
          </a:prstGeom>
        </p:spPr>
      </p:pic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>
          <a:xfrm>
            <a:off x="200025" y="271463"/>
            <a:ext cx="5664200" cy="1447800"/>
          </a:xfrm>
        </p:spPr>
        <p:txBody>
          <a:bodyPr/>
          <a:lstStyle/>
          <a:p>
            <a:pPr algn="l"/>
            <a:r>
              <a:rPr lang="ru-RU" sz="3200" b="1">
                <a:latin typeface="Calibri" charset="0"/>
                <a:cs typeface="Calibri" charset="0"/>
              </a:rPr>
              <a:t>Типовые интернет-магазины включают в себя:</a:t>
            </a:r>
            <a:r>
              <a:rPr lang="ru-RU">
                <a:latin typeface="Calibri" charset="0"/>
                <a:cs typeface="Calibri" charset="0"/>
              </a:rPr>
              <a:t/>
            </a:r>
            <a:br>
              <a:rPr lang="ru-RU">
                <a:latin typeface="Calibri" charset="0"/>
                <a:cs typeface="Calibri" charset="0"/>
              </a:rPr>
            </a:br>
            <a:endParaRPr lang="ru-RU">
              <a:latin typeface="Arial" charset="0"/>
            </a:endParaRPr>
          </a:p>
        </p:txBody>
      </p:sp>
      <p:sp>
        <p:nvSpPr>
          <p:cNvPr id="28676" name="Объект 2"/>
          <p:cNvSpPr>
            <a:spLocks noGrp="1"/>
          </p:cNvSpPr>
          <p:nvPr>
            <p:ph idx="1"/>
          </p:nvPr>
        </p:nvSpPr>
        <p:spPr>
          <a:xfrm>
            <a:off x="276225" y="1646238"/>
            <a:ext cx="6810375" cy="4525962"/>
          </a:xfrm>
        </p:spPr>
        <p:txBody>
          <a:bodyPr/>
          <a:lstStyle/>
          <a:p>
            <a:pPr>
              <a:buSzPct val="80000"/>
            </a:pPr>
            <a:r>
              <a:rPr lang="ru-RU" sz="2400" dirty="0">
                <a:latin typeface="Calibri" charset="0"/>
                <a:cs typeface="Calibri" charset="0"/>
              </a:rPr>
              <a:t>Готовые шаблоны/цветовые схемы</a:t>
            </a:r>
          </a:p>
          <a:p>
            <a:pPr>
              <a:buSzPct val="80000"/>
            </a:pPr>
            <a:r>
              <a:rPr lang="ru-RU" sz="2400" dirty="0" smtClean="0">
                <a:latin typeface="Calibri" charset="0"/>
                <a:cs typeface="Calibri" charset="0"/>
              </a:rPr>
              <a:t>Каталог с примерами</a:t>
            </a:r>
            <a:endParaRPr lang="ru-RU" sz="2400" dirty="0">
              <a:latin typeface="Calibri" charset="0"/>
              <a:cs typeface="Calibri" charset="0"/>
            </a:endParaRPr>
          </a:p>
          <a:p>
            <a:pPr>
              <a:buSzPct val="80000"/>
            </a:pPr>
            <a:r>
              <a:rPr lang="ru-RU" sz="2400" dirty="0">
                <a:latin typeface="Calibri" charset="0"/>
                <a:cs typeface="Calibri" charset="0"/>
              </a:rPr>
              <a:t>Фильтры по товарам (категориям, брендам)</a:t>
            </a:r>
          </a:p>
          <a:p>
            <a:pPr>
              <a:buSzPct val="80000"/>
            </a:pPr>
            <a:r>
              <a:rPr lang="ru-RU" sz="2400" dirty="0">
                <a:latin typeface="Calibri" charset="0"/>
                <a:cs typeface="Calibri" charset="0"/>
              </a:rPr>
              <a:t>Различные типы цен</a:t>
            </a:r>
          </a:p>
          <a:p>
            <a:pPr>
              <a:buSzPct val="80000"/>
            </a:pPr>
            <a:r>
              <a:rPr lang="ru-RU" sz="2400" dirty="0">
                <a:latin typeface="Calibri" charset="0"/>
                <a:cs typeface="Calibri" charset="0"/>
              </a:rPr>
              <a:t>Дисконтные программы</a:t>
            </a:r>
          </a:p>
          <a:p>
            <a:pPr>
              <a:buSzPct val="80000"/>
            </a:pPr>
            <a:r>
              <a:rPr lang="ru-RU" sz="2400" dirty="0">
                <a:latin typeface="Calibri" charset="0"/>
                <a:cs typeface="Calibri" charset="0"/>
              </a:rPr>
              <a:t>SKU</a:t>
            </a:r>
          </a:p>
          <a:p>
            <a:pPr>
              <a:buSzPct val="80000"/>
            </a:pPr>
            <a:r>
              <a:rPr lang="ru-RU" sz="2400" dirty="0">
                <a:latin typeface="Calibri" charset="0"/>
                <a:cs typeface="Calibri" charset="0"/>
              </a:rPr>
              <a:t>Рейтинги, отзывы и многое </a:t>
            </a:r>
            <a:r>
              <a:rPr lang="ru-RU" sz="2400" dirty="0" smtClean="0">
                <a:latin typeface="Calibri" charset="0"/>
                <a:cs typeface="Calibri" charset="0"/>
              </a:rPr>
              <a:t>другое</a:t>
            </a:r>
            <a:endParaRPr lang="ru-RU" sz="2400" dirty="0">
              <a:latin typeface="Calibri" charset="0"/>
              <a:cs typeface="Calibri" charset="0"/>
            </a:endParaRPr>
          </a:p>
        </p:txBody>
      </p:sp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319213"/>
            <a:ext cx="8913812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6411135"/>
            <a:ext cx="92202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5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228600" y="-22225"/>
            <a:ext cx="6096000" cy="1143000"/>
          </a:xfrm>
        </p:spPr>
        <p:txBody>
          <a:bodyPr/>
          <a:lstStyle/>
          <a:p>
            <a:pPr algn="l"/>
            <a:r>
              <a:rPr lang="ru-RU" sz="2800" b="1" dirty="0">
                <a:latin typeface="Calibri" charset="0"/>
                <a:cs typeface="Calibri" charset="0"/>
              </a:rPr>
              <a:t>И</a:t>
            </a:r>
            <a:r>
              <a:rPr lang="ru-RU" sz="2800" b="1" dirty="0" smtClean="0">
                <a:latin typeface="Calibri" charset="0"/>
                <a:cs typeface="Calibri" charset="0"/>
              </a:rPr>
              <a:t>нтернет</a:t>
            </a:r>
            <a:r>
              <a:rPr lang="ru-RU" sz="2800" b="1" dirty="0">
                <a:latin typeface="Calibri" charset="0"/>
                <a:cs typeface="Calibri" charset="0"/>
              </a:rPr>
              <a:t>-магазин электроинструмента</a:t>
            </a:r>
          </a:p>
        </p:txBody>
      </p:sp>
      <p:sp>
        <p:nvSpPr>
          <p:cNvPr id="29700" name="Объект 2"/>
          <p:cNvSpPr>
            <a:spLocks noGrp="1"/>
          </p:cNvSpPr>
          <p:nvPr>
            <p:ph idx="1"/>
          </p:nvPr>
        </p:nvSpPr>
        <p:spPr>
          <a:xfrm>
            <a:off x="228600" y="1570037"/>
            <a:ext cx="4495800" cy="3840163"/>
          </a:xfrm>
        </p:spPr>
        <p:txBody>
          <a:bodyPr/>
          <a:lstStyle/>
          <a:p>
            <a:pPr>
              <a:spcBef>
                <a:spcPts val="600"/>
              </a:spcBef>
              <a:buSzPct val="80000"/>
            </a:pPr>
            <a:r>
              <a:rPr lang="ru-RU" sz="2000" dirty="0" smtClean="0">
                <a:latin typeface="Calibri"/>
                <a:cs typeface="Calibri"/>
              </a:rPr>
              <a:t>Встроенный </a:t>
            </a:r>
            <a:r>
              <a:rPr lang="ru-RU" sz="2000" dirty="0">
                <a:latin typeface="Calibri"/>
                <a:cs typeface="Calibri"/>
              </a:rPr>
              <a:t>шаблон</a:t>
            </a:r>
          </a:p>
          <a:p>
            <a:pPr>
              <a:spcBef>
                <a:spcPts val="600"/>
              </a:spcBef>
              <a:buSzPct val="80000"/>
            </a:pPr>
            <a:r>
              <a:rPr lang="ru-RU" sz="2000" dirty="0" err="1" smtClean="0">
                <a:latin typeface="Calibri"/>
                <a:cs typeface="Calibri"/>
              </a:rPr>
              <a:t>Демо</a:t>
            </a:r>
            <a:r>
              <a:rPr lang="ru-RU" sz="2000" dirty="0">
                <a:latin typeface="Calibri"/>
                <a:cs typeface="Calibri"/>
              </a:rPr>
              <a:t>-каталог электроинструмента (Аккумуляторный инструмент, Лобзиковые пилы, Ножовки и столярные ножовки, Перфораторы и др.)</a:t>
            </a:r>
          </a:p>
          <a:p>
            <a:pPr>
              <a:spcBef>
                <a:spcPts val="600"/>
              </a:spcBef>
              <a:buSzPct val="80000"/>
            </a:pPr>
            <a:r>
              <a:rPr lang="ru-RU" sz="2000" dirty="0" smtClean="0">
                <a:latin typeface="Calibri"/>
                <a:cs typeface="Calibri"/>
              </a:rPr>
              <a:t>Фильтр </a:t>
            </a:r>
            <a:r>
              <a:rPr lang="ru-RU" sz="2000" dirty="0">
                <a:latin typeface="Calibri"/>
                <a:cs typeface="Calibri"/>
              </a:rPr>
              <a:t>по свойствам каталога</a:t>
            </a:r>
          </a:p>
          <a:p>
            <a:pPr>
              <a:spcBef>
                <a:spcPts val="600"/>
              </a:spcBef>
              <a:buSzPct val="80000"/>
            </a:pPr>
            <a:r>
              <a:rPr lang="ru-RU" sz="2000" dirty="0" smtClean="0">
                <a:latin typeface="Calibri"/>
                <a:cs typeface="Calibri"/>
              </a:rPr>
              <a:t>Сравнение </a:t>
            </a:r>
            <a:r>
              <a:rPr lang="ru-RU" sz="2000" dirty="0">
                <a:latin typeface="Calibri"/>
                <a:cs typeface="Calibri"/>
              </a:rPr>
              <a:t>товаров по изменяющимся характеристикам</a:t>
            </a:r>
          </a:p>
          <a:p>
            <a:pPr>
              <a:spcBef>
                <a:spcPts val="600"/>
              </a:spcBef>
              <a:buSzPct val="80000"/>
            </a:pPr>
            <a:r>
              <a:rPr lang="ru-RU" sz="2000" dirty="0" smtClean="0">
                <a:latin typeface="Calibri"/>
                <a:cs typeface="Calibri"/>
              </a:rPr>
              <a:t>Панель </a:t>
            </a:r>
            <a:r>
              <a:rPr lang="ru-RU" sz="2000" dirty="0">
                <a:latin typeface="Calibri"/>
                <a:cs typeface="Calibri"/>
              </a:rPr>
              <a:t>с корзиной, закрепленная к нижней области экрана</a:t>
            </a:r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319213"/>
            <a:ext cx="8913812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600200"/>
            <a:ext cx="4388612" cy="4038600"/>
          </a:xfrm>
          <a:prstGeom prst="rect">
            <a:avLst/>
          </a:prstGeom>
        </p:spPr>
      </p:pic>
      <p:pic>
        <p:nvPicPr>
          <p:cNvPr id="10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56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6781800" cy="1143000"/>
          </a:xfrm>
        </p:spPr>
        <p:txBody>
          <a:bodyPr/>
          <a:lstStyle/>
          <a:p>
            <a:pPr algn="l"/>
            <a:r>
              <a:rPr lang="ru-RU" sz="2800" b="1" dirty="0">
                <a:latin typeface="Calibri" charset="0"/>
                <a:cs typeface="Calibri" charset="0"/>
              </a:rPr>
              <a:t>И</a:t>
            </a:r>
            <a:r>
              <a:rPr lang="ru-RU" sz="2800" b="1" dirty="0" smtClean="0">
                <a:latin typeface="Calibri" charset="0"/>
                <a:cs typeface="Calibri" charset="0"/>
              </a:rPr>
              <a:t>нтернет</a:t>
            </a:r>
            <a:r>
              <a:rPr lang="ru-RU" sz="2800" b="1" dirty="0">
                <a:latin typeface="Calibri" charset="0"/>
                <a:cs typeface="Calibri" charset="0"/>
              </a:rPr>
              <a:t>-магазин </a:t>
            </a:r>
            <a:r>
              <a:rPr lang="ru-RU" sz="2800" b="1" dirty="0" smtClean="0">
                <a:latin typeface="Calibri" charset="0"/>
                <a:cs typeface="Calibri" charset="0"/>
              </a:rPr>
              <a:t>цветов</a:t>
            </a:r>
            <a:endParaRPr lang="ru-RU" sz="2800" b="1" dirty="0">
              <a:latin typeface="Calibri" charset="0"/>
              <a:cs typeface="Calibri" charset="0"/>
            </a:endParaRPr>
          </a:p>
        </p:txBody>
      </p:sp>
      <p:sp>
        <p:nvSpPr>
          <p:cNvPr id="29700" name="Объект 2"/>
          <p:cNvSpPr>
            <a:spLocks noGrp="1"/>
          </p:cNvSpPr>
          <p:nvPr>
            <p:ph idx="1"/>
          </p:nvPr>
        </p:nvSpPr>
        <p:spPr>
          <a:xfrm>
            <a:off x="228600" y="1570037"/>
            <a:ext cx="4800600" cy="3840163"/>
          </a:xfrm>
        </p:spPr>
        <p:txBody>
          <a:bodyPr/>
          <a:lstStyle/>
          <a:p>
            <a:pPr>
              <a:spcBef>
                <a:spcPts val="600"/>
              </a:spcBef>
              <a:buSzPct val="80000"/>
            </a:pPr>
            <a:r>
              <a:rPr lang="ru-RU" sz="1800" dirty="0" smtClean="0">
                <a:latin typeface="Calibri"/>
                <a:cs typeface="Calibri"/>
              </a:rPr>
              <a:t>Быстрый </a:t>
            </a:r>
            <a:r>
              <a:rPr lang="ru-RU" sz="1800" dirty="0">
                <a:latin typeface="Calibri"/>
                <a:cs typeface="Calibri"/>
              </a:rPr>
              <a:t>поиск нужного букета благодаря фильтру (кому дарим, повод, цветы, цена, цвет) </a:t>
            </a:r>
          </a:p>
          <a:p>
            <a:pPr>
              <a:spcBef>
                <a:spcPts val="600"/>
              </a:spcBef>
              <a:buSzPct val="80000"/>
            </a:pPr>
            <a:r>
              <a:rPr lang="ru-RU" sz="1800" dirty="0" smtClean="0">
                <a:latin typeface="Calibri"/>
                <a:cs typeface="Calibri"/>
              </a:rPr>
              <a:t>Панель </a:t>
            </a:r>
            <a:r>
              <a:rPr lang="ru-RU" sz="1800" dirty="0">
                <a:latin typeface="Calibri"/>
                <a:cs typeface="Calibri"/>
              </a:rPr>
              <a:t>с корзиной заказа всегда размещается внизу экрана и не исчезает при прокрутке.</a:t>
            </a:r>
          </a:p>
          <a:p>
            <a:pPr>
              <a:spcBef>
                <a:spcPts val="600"/>
              </a:spcBef>
              <a:buSzPct val="80000"/>
            </a:pPr>
            <a:r>
              <a:rPr lang="ru-RU" sz="1800" dirty="0" smtClean="0">
                <a:latin typeface="Calibri"/>
                <a:cs typeface="Calibri"/>
              </a:rPr>
              <a:t>В </a:t>
            </a:r>
            <a:r>
              <a:rPr lang="ru-RU" sz="1800" dirty="0">
                <a:latin typeface="Calibri"/>
                <a:cs typeface="Calibri"/>
              </a:rPr>
              <a:t>корзине товары отображаются с картинками</a:t>
            </a:r>
          </a:p>
          <a:p>
            <a:pPr>
              <a:spcBef>
                <a:spcPts val="600"/>
              </a:spcBef>
              <a:buSzPct val="80000"/>
            </a:pPr>
            <a:r>
              <a:rPr lang="ru-RU" sz="1800" dirty="0" smtClean="0">
                <a:latin typeface="Calibri"/>
                <a:cs typeface="Calibri"/>
              </a:rPr>
              <a:t>Возможность </a:t>
            </a:r>
            <a:r>
              <a:rPr lang="ru-RU" sz="1800" dirty="0">
                <a:latin typeface="Calibri"/>
                <a:cs typeface="Calibri"/>
              </a:rPr>
              <a:t>быстро отложить товар</a:t>
            </a:r>
          </a:p>
          <a:p>
            <a:pPr>
              <a:spcBef>
                <a:spcPts val="600"/>
              </a:spcBef>
              <a:buSzPct val="80000"/>
            </a:pPr>
            <a:r>
              <a:rPr lang="ru-RU" sz="1800" dirty="0" smtClean="0">
                <a:latin typeface="Calibri"/>
                <a:cs typeface="Calibri"/>
              </a:rPr>
              <a:t>Указывается </a:t>
            </a:r>
            <a:r>
              <a:rPr lang="ru-RU" sz="1800" dirty="0">
                <a:latin typeface="Calibri"/>
                <a:cs typeface="Calibri"/>
              </a:rPr>
              <a:t>процент экономии при установке скидок для товара</a:t>
            </a:r>
          </a:p>
          <a:p>
            <a:pPr>
              <a:spcBef>
                <a:spcPts val="600"/>
              </a:spcBef>
              <a:buSzPct val="80000"/>
            </a:pPr>
            <a:r>
              <a:rPr lang="ru-RU" sz="1800" dirty="0" smtClean="0">
                <a:latin typeface="Calibri"/>
                <a:cs typeface="Calibri"/>
              </a:rPr>
              <a:t>Возможность </a:t>
            </a:r>
            <a:r>
              <a:rPr lang="ru-RU" sz="1800" dirty="0">
                <a:latin typeface="Calibri"/>
                <a:cs typeface="Calibri"/>
              </a:rPr>
              <a:t>указать сопутствующие товары</a:t>
            </a:r>
          </a:p>
          <a:p>
            <a:pPr>
              <a:spcBef>
                <a:spcPts val="600"/>
              </a:spcBef>
              <a:buSzPct val="80000"/>
            </a:pPr>
            <a:r>
              <a:rPr lang="ru-RU" sz="1800" dirty="0" smtClean="0">
                <a:latin typeface="Calibri"/>
                <a:cs typeface="Calibri"/>
              </a:rPr>
              <a:t>Возможность </a:t>
            </a:r>
            <a:r>
              <a:rPr lang="ru-RU" sz="1800" dirty="0">
                <a:latin typeface="Calibri"/>
                <a:cs typeface="Calibri"/>
              </a:rPr>
              <a:t>быстро заказать обратный </a:t>
            </a:r>
            <a:r>
              <a:rPr lang="ru-RU" sz="1800" dirty="0" smtClean="0">
                <a:latin typeface="Calibri"/>
                <a:cs typeface="Calibri"/>
              </a:rPr>
              <a:t>звонок</a:t>
            </a:r>
            <a:endParaRPr lang="ru-RU" sz="1800" dirty="0">
              <a:latin typeface="Calibri"/>
              <a:cs typeface="Calibri"/>
            </a:endParaRPr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319213"/>
            <a:ext cx="8913812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4"/>
          <a:srcRect l="18600" r="19142" b="10722"/>
          <a:stretch/>
        </p:blipFill>
        <p:spPr>
          <a:xfrm>
            <a:off x="5562600" y="1611852"/>
            <a:ext cx="3233304" cy="4636548"/>
          </a:xfrm>
          <a:prstGeom prst="rect">
            <a:avLst/>
          </a:prstGeom>
        </p:spPr>
      </p:pic>
      <p:pic>
        <p:nvPicPr>
          <p:cNvPr id="10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38113"/>
            <a:ext cx="21907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12742</TotalTime>
  <Words>608</Words>
  <Application>Microsoft Office PowerPoint</Application>
  <PresentationFormat>Экран (4:3)</PresentationFormat>
  <Paragraphs>128</Paragraphs>
  <Slides>19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Default Design</vt:lpstr>
      <vt:lpstr>1_Тема Office</vt:lpstr>
      <vt:lpstr>Тиражные решения и готовые интернет-магазины на платформе «1С-Битрикс»</vt:lpstr>
      <vt:lpstr>Тиражные решения</vt:lpstr>
      <vt:lpstr>Интернет-магазин из «коробки»</vt:lpstr>
      <vt:lpstr>Презентация PowerPoint</vt:lpstr>
      <vt:lpstr>Типовые интернет-магазины в «Маркетплейсе» </vt:lpstr>
      <vt:lpstr>Презентация PowerPoint</vt:lpstr>
      <vt:lpstr>Типовые интернет-магазины включают в себя: </vt:lpstr>
      <vt:lpstr>Интернет-магазин электроинструмента</vt:lpstr>
      <vt:lpstr>Интернет-магазин цветов</vt:lpstr>
      <vt:lpstr>Интернет-магазин подарков и сувениров</vt:lpstr>
      <vt:lpstr>Интернет-магазин строительных материалов</vt:lpstr>
      <vt:lpstr>Презентация PowerPoint</vt:lpstr>
      <vt:lpstr>Презентация PowerPoint</vt:lpstr>
      <vt:lpstr>Презентация PowerPoint</vt:lpstr>
      <vt:lpstr>Сайт конференции</vt:lpstr>
      <vt:lpstr>Информационный портал</vt:lpstr>
      <vt:lpstr>Сайт сообщества</vt:lpstr>
      <vt:lpstr>Тиражные решения</vt:lpstr>
      <vt:lpstr>Презентация PowerPoint</vt:lpstr>
    </vt:vector>
  </TitlesOfParts>
  <Company>Bitrix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Битрикс: Управление сайтом</dc:title>
  <dc:creator>Natalia Grikhina</dc:creator>
  <cp:lastModifiedBy>ACER</cp:lastModifiedBy>
  <cp:revision>1336</cp:revision>
  <dcterms:created xsi:type="dcterms:W3CDTF">2004-09-13T11:38:15Z</dcterms:created>
  <dcterms:modified xsi:type="dcterms:W3CDTF">2012-12-05T12:56:39Z</dcterms:modified>
</cp:coreProperties>
</file>